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Roboto" panose="020B0604020202020204" charset="0"/>
      <p:regular r:id="rId14"/>
    </p:embeddedFont>
    <p:embeddedFont>
      <p:font typeface="Roboto Slab" panose="020B0604020202020204" charset="0"/>
      <p:regular r:id="rId15"/>
    </p:embeddedFont>
    <p:embeddedFont>
      <p:font typeface="Calibri" panose="020F0502020204030204" pitchFamily="34" charset="0"/>
      <p:regular r:id="rId16"/>
      <p:bold r:id="rId17"/>
      <p:italic r:id="rId18"/>
      <p:boldItalic r:id="rId19"/>
    </p:embeddedFont>
  </p:embeddedFontLst>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24F644-687E-4520-9D67-B6C1CCE42F9F}" type="doc">
      <dgm:prSet loTypeId="urn:microsoft.com/office/officeart/2008/layout/VerticalAccentList" loCatId="list" qsTypeId="urn:microsoft.com/office/officeart/2005/8/quickstyle/simple3" qsCatId="simple" csTypeId="urn:microsoft.com/office/officeart/2005/8/colors/accent1_2" csCatId="accent1"/>
      <dgm:spPr/>
      <dgm:t>
        <a:bodyPr/>
        <a:lstStyle/>
        <a:p>
          <a:endParaRPr lang="es-ES"/>
        </a:p>
      </dgm:t>
    </dgm:pt>
    <dgm:pt modelId="{7738BA6C-9303-4034-BCA3-4D952BB145EE}">
      <dgm:prSet custT="1"/>
      <dgm:spPr/>
      <dgm:t>
        <a:bodyPr/>
        <a:lstStyle/>
        <a:p>
          <a:pPr rtl="0"/>
          <a:r>
            <a:rPr lang="es-MX" sz="2800" smtClean="0"/>
            <a:t>La CDM (División de Código): </a:t>
          </a:r>
          <a:endParaRPr lang="es-MX" sz="2800"/>
        </a:p>
      </dgm:t>
    </dgm:pt>
    <dgm:pt modelId="{6AD9B642-D991-4160-92F1-831FE51CD5B9}" type="parTrans" cxnId="{89F959D4-893D-431A-9879-397E62FB35D8}">
      <dgm:prSet/>
      <dgm:spPr/>
      <dgm:t>
        <a:bodyPr/>
        <a:lstStyle/>
        <a:p>
          <a:endParaRPr lang="es-ES" sz="1800"/>
        </a:p>
      </dgm:t>
    </dgm:pt>
    <dgm:pt modelId="{3241B539-90B8-4137-B037-97F21950BAD5}" type="sibTrans" cxnId="{89F959D4-893D-431A-9879-397E62FB35D8}">
      <dgm:prSet/>
      <dgm:spPr/>
      <dgm:t>
        <a:bodyPr/>
        <a:lstStyle/>
        <a:p>
          <a:endParaRPr lang="es-ES" sz="1800"/>
        </a:p>
      </dgm:t>
    </dgm:pt>
    <dgm:pt modelId="{9CAD4EC4-F706-499E-AD10-4FE5BFC951A1}">
      <dgm:prSet custT="1"/>
      <dgm:spPr/>
      <dgm:t>
        <a:bodyPr/>
        <a:lstStyle/>
        <a:p>
          <a:pPr rtl="0"/>
          <a:r>
            <a:rPr lang="es-MX" sz="2800" smtClean="0"/>
            <a:t>Es una técnica de multiplexión que permite enviar múltiples señales a través de un mismo canal de comunicación al asignar a cada señal un código único. </a:t>
          </a:r>
          <a:endParaRPr lang="es-MX" sz="2800"/>
        </a:p>
      </dgm:t>
    </dgm:pt>
    <dgm:pt modelId="{39B3967B-D495-438F-A2AF-154A50857DEB}" type="parTrans" cxnId="{53E964C2-B345-4B38-99E8-04D98D61AD5C}">
      <dgm:prSet/>
      <dgm:spPr/>
      <dgm:t>
        <a:bodyPr/>
        <a:lstStyle/>
        <a:p>
          <a:endParaRPr lang="es-ES" sz="1800"/>
        </a:p>
      </dgm:t>
    </dgm:pt>
    <dgm:pt modelId="{9E0D4AC1-9213-453E-95E9-39CA70DB76E6}" type="sibTrans" cxnId="{53E964C2-B345-4B38-99E8-04D98D61AD5C}">
      <dgm:prSet/>
      <dgm:spPr/>
      <dgm:t>
        <a:bodyPr/>
        <a:lstStyle/>
        <a:p>
          <a:endParaRPr lang="es-ES" sz="1800"/>
        </a:p>
      </dgm:t>
    </dgm:pt>
    <dgm:pt modelId="{16C50C8E-C387-44CD-8B68-E1EEB2104C3E}">
      <dgm:prSet custT="1"/>
      <dgm:spPr/>
      <dgm:t>
        <a:bodyPr/>
        <a:lstStyle/>
        <a:p>
          <a:pPr rtl="0"/>
          <a:r>
            <a:rPr lang="es-MX" sz="2800" smtClean="0"/>
            <a:t>Esto permite que las señales se transmitan simultáneamente y se separen en el receptor, mejorando la eficiencia del uso del ancho de banda.</a:t>
          </a:r>
          <a:endParaRPr lang="es-MX" sz="2800"/>
        </a:p>
      </dgm:t>
    </dgm:pt>
    <dgm:pt modelId="{AF298B00-4392-41ED-8685-1AB61E1299A8}" type="parTrans" cxnId="{F14948DF-DA96-49DB-94A5-A7C9D626B8A5}">
      <dgm:prSet/>
      <dgm:spPr/>
      <dgm:t>
        <a:bodyPr/>
        <a:lstStyle/>
        <a:p>
          <a:endParaRPr lang="es-ES" sz="1800"/>
        </a:p>
      </dgm:t>
    </dgm:pt>
    <dgm:pt modelId="{E5AB62ED-3C4C-4B7F-B3A9-4A30273933F4}" type="sibTrans" cxnId="{F14948DF-DA96-49DB-94A5-A7C9D626B8A5}">
      <dgm:prSet/>
      <dgm:spPr/>
      <dgm:t>
        <a:bodyPr/>
        <a:lstStyle/>
        <a:p>
          <a:endParaRPr lang="es-ES" sz="1800"/>
        </a:p>
      </dgm:t>
    </dgm:pt>
    <dgm:pt modelId="{10BE49CC-487B-44F4-BA50-BB4E0F2CA713}" type="pres">
      <dgm:prSet presAssocID="{F724F644-687E-4520-9D67-B6C1CCE42F9F}" presName="Name0" presStyleCnt="0">
        <dgm:presLayoutVars>
          <dgm:chMax/>
          <dgm:chPref/>
          <dgm:dir/>
        </dgm:presLayoutVars>
      </dgm:prSet>
      <dgm:spPr/>
    </dgm:pt>
    <dgm:pt modelId="{0D170A46-7C35-46A9-888E-F5757D73059F}" type="pres">
      <dgm:prSet presAssocID="{7738BA6C-9303-4034-BCA3-4D952BB145EE}" presName="parenttextcomposite" presStyleCnt="0"/>
      <dgm:spPr/>
    </dgm:pt>
    <dgm:pt modelId="{2CF55872-ED36-4B24-9F90-F2D0027F677E}" type="pres">
      <dgm:prSet presAssocID="{7738BA6C-9303-4034-BCA3-4D952BB145EE}" presName="parenttext" presStyleLbl="revTx" presStyleIdx="0" presStyleCnt="3">
        <dgm:presLayoutVars>
          <dgm:chMax/>
          <dgm:chPref val="2"/>
          <dgm:bulletEnabled val="1"/>
        </dgm:presLayoutVars>
      </dgm:prSet>
      <dgm:spPr/>
    </dgm:pt>
    <dgm:pt modelId="{C6C05D02-F230-4320-A300-E0F1DAEA97F6}" type="pres">
      <dgm:prSet presAssocID="{7738BA6C-9303-4034-BCA3-4D952BB145EE}" presName="parallelogramComposite" presStyleCnt="0"/>
      <dgm:spPr/>
    </dgm:pt>
    <dgm:pt modelId="{22BD6DE0-3057-4D55-8984-EC0A52BDDACC}" type="pres">
      <dgm:prSet presAssocID="{7738BA6C-9303-4034-BCA3-4D952BB145EE}" presName="parallelogram1" presStyleLbl="alignNode1" presStyleIdx="0" presStyleCnt="21"/>
      <dgm:spPr/>
    </dgm:pt>
    <dgm:pt modelId="{8E8A2921-0A2F-478D-8A82-3BC2A2616E77}" type="pres">
      <dgm:prSet presAssocID="{7738BA6C-9303-4034-BCA3-4D952BB145EE}" presName="parallelogram2" presStyleLbl="alignNode1" presStyleIdx="1" presStyleCnt="21"/>
      <dgm:spPr/>
    </dgm:pt>
    <dgm:pt modelId="{EAA96381-552E-4271-A3E7-2F343793632A}" type="pres">
      <dgm:prSet presAssocID="{7738BA6C-9303-4034-BCA3-4D952BB145EE}" presName="parallelogram3" presStyleLbl="alignNode1" presStyleIdx="2" presStyleCnt="21"/>
      <dgm:spPr/>
    </dgm:pt>
    <dgm:pt modelId="{51030224-7903-4BA3-B48D-B746C5FAE1E3}" type="pres">
      <dgm:prSet presAssocID="{7738BA6C-9303-4034-BCA3-4D952BB145EE}" presName="parallelogram4" presStyleLbl="alignNode1" presStyleIdx="3" presStyleCnt="21"/>
      <dgm:spPr/>
    </dgm:pt>
    <dgm:pt modelId="{E822AFE6-3ADE-434C-8C82-A5A51C877B85}" type="pres">
      <dgm:prSet presAssocID="{7738BA6C-9303-4034-BCA3-4D952BB145EE}" presName="parallelogram5" presStyleLbl="alignNode1" presStyleIdx="4" presStyleCnt="21"/>
      <dgm:spPr/>
    </dgm:pt>
    <dgm:pt modelId="{76BEE217-CFE1-4090-9298-B5BE7F390FE9}" type="pres">
      <dgm:prSet presAssocID="{7738BA6C-9303-4034-BCA3-4D952BB145EE}" presName="parallelogram6" presStyleLbl="alignNode1" presStyleIdx="5" presStyleCnt="21"/>
      <dgm:spPr/>
    </dgm:pt>
    <dgm:pt modelId="{5F6497DF-18CC-4A86-8740-5D3989A45140}" type="pres">
      <dgm:prSet presAssocID="{7738BA6C-9303-4034-BCA3-4D952BB145EE}" presName="parallelogram7" presStyleLbl="alignNode1" presStyleIdx="6" presStyleCnt="21"/>
      <dgm:spPr/>
    </dgm:pt>
    <dgm:pt modelId="{35A5BC96-9D8D-4639-9662-1D4CBC4E03DE}" type="pres">
      <dgm:prSet presAssocID="{3241B539-90B8-4137-B037-97F21950BAD5}" presName="sibTrans" presStyleCnt="0"/>
      <dgm:spPr/>
    </dgm:pt>
    <dgm:pt modelId="{83ED8A11-D80D-4E7B-8A1D-8DC63E0295D3}" type="pres">
      <dgm:prSet presAssocID="{9CAD4EC4-F706-499E-AD10-4FE5BFC951A1}" presName="parenttextcomposite" presStyleCnt="0"/>
      <dgm:spPr/>
    </dgm:pt>
    <dgm:pt modelId="{A769325A-E250-4A50-AC29-1A6D4352F997}" type="pres">
      <dgm:prSet presAssocID="{9CAD4EC4-F706-499E-AD10-4FE5BFC951A1}" presName="parenttext" presStyleLbl="revTx" presStyleIdx="1" presStyleCnt="3">
        <dgm:presLayoutVars>
          <dgm:chMax/>
          <dgm:chPref val="2"/>
          <dgm:bulletEnabled val="1"/>
        </dgm:presLayoutVars>
      </dgm:prSet>
      <dgm:spPr/>
    </dgm:pt>
    <dgm:pt modelId="{A79EDA53-EF7E-419A-AA83-6CD5E03D37A6}" type="pres">
      <dgm:prSet presAssocID="{9CAD4EC4-F706-499E-AD10-4FE5BFC951A1}" presName="parallelogramComposite" presStyleCnt="0"/>
      <dgm:spPr/>
    </dgm:pt>
    <dgm:pt modelId="{76B4F084-D52F-49AA-8082-32CCC7AC63D1}" type="pres">
      <dgm:prSet presAssocID="{9CAD4EC4-F706-499E-AD10-4FE5BFC951A1}" presName="parallelogram1" presStyleLbl="alignNode1" presStyleIdx="7" presStyleCnt="21"/>
      <dgm:spPr/>
    </dgm:pt>
    <dgm:pt modelId="{87F0EA33-DFAF-4B42-BB7E-40204B861C70}" type="pres">
      <dgm:prSet presAssocID="{9CAD4EC4-F706-499E-AD10-4FE5BFC951A1}" presName="parallelogram2" presStyleLbl="alignNode1" presStyleIdx="8" presStyleCnt="21"/>
      <dgm:spPr/>
    </dgm:pt>
    <dgm:pt modelId="{80F2DCCB-F45A-4CC8-84D1-7D720927D47B}" type="pres">
      <dgm:prSet presAssocID="{9CAD4EC4-F706-499E-AD10-4FE5BFC951A1}" presName="parallelogram3" presStyleLbl="alignNode1" presStyleIdx="9" presStyleCnt="21"/>
      <dgm:spPr/>
    </dgm:pt>
    <dgm:pt modelId="{84366CCE-BBB7-4833-90DD-3132DAC82E13}" type="pres">
      <dgm:prSet presAssocID="{9CAD4EC4-F706-499E-AD10-4FE5BFC951A1}" presName="parallelogram4" presStyleLbl="alignNode1" presStyleIdx="10" presStyleCnt="21"/>
      <dgm:spPr/>
    </dgm:pt>
    <dgm:pt modelId="{E1EC85A6-6D27-4A95-B5AE-E69C5B578E51}" type="pres">
      <dgm:prSet presAssocID="{9CAD4EC4-F706-499E-AD10-4FE5BFC951A1}" presName="parallelogram5" presStyleLbl="alignNode1" presStyleIdx="11" presStyleCnt="21"/>
      <dgm:spPr/>
    </dgm:pt>
    <dgm:pt modelId="{B7236C57-DFE8-4850-AC7A-56560C45D9AC}" type="pres">
      <dgm:prSet presAssocID="{9CAD4EC4-F706-499E-AD10-4FE5BFC951A1}" presName="parallelogram6" presStyleLbl="alignNode1" presStyleIdx="12" presStyleCnt="21"/>
      <dgm:spPr/>
    </dgm:pt>
    <dgm:pt modelId="{EBD7AB37-78EA-45E8-BE8F-5DBB4706F5EE}" type="pres">
      <dgm:prSet presAssocID="{9CAD4EC4-F706-499E-AD10-4FE5BFC951A1}" presName="parallelogram7" presStyleLbl="alignNode1" presStyleIdx="13" presStyleCnt="21"/>
      <dgm:spPr/>
    </dgm:pt>
    <dgm:pt modelId="{D84E6ACE-2D79-4544-8203-C3B140FC9688}" type="pres">
      <dgm:prSet presAssocID="{9E0D4AC1-9213-453E-95E9-39CA70DB76E6}" presName="sibTrans" presStyleCnt="0"/>
      <dgm:spPr/>
    </dgm:pt>
    <dgm:pt modelId="{A6736CDB-9C66-498E-B8BC-0AE7C1B1232F}" type="pres">
      <dgm:prSet presAssocID="{16C50C8E-C387-44CD-8B68-E1EEB2104C3E}" presName="parenttextcomposite" presStyleCnt="0"/>
      <dgm:spPr/>
    </dgm:pt>
    <dgm:pt modelId="{18D29F6E-2F5C-4DEB-ABDB-9C7ED0001FF2}" type="pres">
      <dgm:prSet presAssocID="{16C50C8E-C387-44CD-8B68-E1EEB2104C3E}" presName="parenttext" presStyleLbl="revTx" presStyleIdx="2" presStyleCnt="3">
        <dgm:presLayoutVars>
          <dgm:chMax/>
          <dgm:chPref val="2"/>
          <dgm:bulletEnabled val="1"/>
        </dgm:presLayoutVars>
      </dgm:prSet>
      <dgm:spPr/>
    </dgm:pt>
    <dgm:pt modelId="{25DF8538-25D8-40A0-93A3-4FE1F9D417FB}" type="pres">
      <dgm:prSet presAssocID="{16C50C8E-C387-44CD-8B68-E1EEB2104C3E}" presName="parallelogramComposite" presStyleCnt="0"/>
      <dgm:spPr/>
    </dgm:pt>
    <dgm:pt modelId="{1A891A3D-79D0-420B-8829-3070D015688C}" type="pres">
      <dgm:prSet presAssocID="{16C50C8E-C387-44CD-8B68-E1EEB2104C3E}" presName="parallelogram1" presStyleLbl="alignNode1" presStyleIdx="14" presStyleCnt="21"/>
      <dgm:spPr/>
    </dgm:pt>
    <dgm:pt modelId="{1E12200D-983A-4FD8-977E-A8F951D1CEA2}" type="pres">
      <dgm:prSet presAssocID="{16C50C8E-C387-44CD-8B68-E1EEB2104C3E}" presName="parallelogram2" presStyleLbl="alignNode1" presStyleIdx="15" presStyleCnt="21"/>
      <dgm:spPr/>
    </dgm:pt>
    <dgm:pt modelId="{DA288534-316F-4804-A776-69AD998D0651}" type="pres">
      <dgm:prSet presAssocID="{16C50C8E-C387-44CD-8B68-E1EEB2104C3E}" presName="parallelogram3" presStyleLbl="alignNode1" presStyleIdx="16" presStyleCnt="21"/>
      <dgm:spPr/>
    </dgm:pt>
    <dgm:pt modelId="{EFD92A13-9A30-46DE-9D4D-F75CB7421949}" type="pres">
      <dgm:prSet presAssocID="{16C50C8E-C387-44CD-8B68-E1EEB2104C3E}" presName="parallelogram4" presStyleLbl="alignNode1" presStyleIdx="17" presStyleCnt="21"/>
      <dgm:spPr/>
    </dgm:pt>
    <dgm:pt modelId="{73C50A62-C645-422A-87F9-66C3FD974240}" type="pres">
      <dgm:prSet presAssocID="{16C50C8E-C387-44CD-8B68-E1EEB2104C3E}" presName="parallelogram5" presStyleLbl="alignNode1" presStyleIdx="18" presStyleCnt="21"/>
      <dgm:spPr/>
    </dgm:pt>
    <dgm:pt modelId="{99D52DE0-B1D6-4D2E-A37E-D9D25E3306F9}" type="pres">
      <dgm:prSet presAssocID="{16C50C8E-C387-44CD-8B68-E1EEB2104C3E}" presName="parallelogram6" presStyleLbl="alignNode1" presStyleIdx="19" presStyleCnt="21"/>
      <dgm:spPr/>
    </dgm:pt>
    <dgm:pt modelId="{93E4900C-F3CD-443D-8F10-6ABD89B9A00D}" type="pres">
      <dgm:prSet presAssocID="{16C50C8E-C387-44CD-8B68-E1EEB2104C3E}" presName="parallelogram7" presStyleLbl="alignNode1" presStyleIdx="20" presStyleCnt="21"/>
      <dgm:spPr/>
    </dgm:pt>
  </dgm:ptLst>
  <dgm:cxnLst>
    <dgm:cxn modelId="{89F959D4-893D-431A-9879-397E62FB35D8}" srcId="{F724F644-687E-4520-9D67-B6C1CCE42F9F}" destId="{7738BA6C-9303-4034-BCA3-4D952BB145EE}" srcOrd="0" destOrd="0" parTransId="{6AD9B642-D991-4160-92F1-831FE51CD5B9}" sibTransId="{3241B539-90B8-4137-B037-97F21950BAD5}"/>
    <dgm:cxn modelId="{47916F9B-D29A-4E6F-81E9-FC7FBB42E4DF}" type="presOf" srcId="{F724F644-687E-4520-9D67-B6C1CCE42F9F}" destId="{10BE49CC-487B-44F4-BA50-BB4E0F2CA713}" srcOrd="0" destOrd="0" presId="urn:microsoft.com/office/officeart/2008/layout/VerticalAccentList"/>
    <dgm:cxn modelId="{C49CF85D-983B-4C24-BC5C-F1ED8696C8AF}" type="presOf" srcId="{9CAD4EC4-F706-499E-AD10-4FE5BFC951A1}" destId="{A769325A-E250-4A50-AC29-1A6D4352F997}" srcOrd="0" destOrd="0" presId="urn:microsoft.com/office/officeart/2008/layout/VerticalAccentList"/>
    <dgm:cxn modelId="{53E964C2-B345-4B38-99E8-04D98D61AD5C}" srcId="{F724F644-687E-4520-9D67-B6C1CCE42F9F}" destId="{9CAD4EC4-F706-499E-AD10-4FE5BFC951A1}" srcOrd="1" destOrd="0" parTransId="{39B3967B-D495-438F-A2AF-154A50857DEB}" sibTransId="{9E0D4AC1-9213-453E-95E9-39CA70DB76E6}"/>
    <dgm:cxn modelId="{25414DCE-7E2A-473B-BD36-B6FEDD1CE9C9}" type="presOf" srcId="{7738BA6C-9303-4034-BCA3-4D952BB145EE}" destId="{2CF55872-ED36-4B24-9F90-F2D0027F677E}" srcOrd="0" destOrd="0" presId="urn:microsoft.com/office/officeart/2008/layout/VerticalAccentList"/>
    <dgm:cxn modelId="{F14948DF-DA96-49DB-94A5-A7C9D626B8A5}" srcId="{F724F644-687E-4520-9D67-B6C1CCE42F9F}" destId="{16C50C8E-C387-44CD-8B68-E1EEB2104C3E}" srcOrd="2" destOrd="0" parTransId="{AF298B00-4392-41ED-8685-1AB61E1299A8}" sibTransId="{E5AB62ED-3C4C-4B7F-B3A9-4A30273933F4}"/>
    <dgm:cxn modelId="{459AFFC6-980E-410E-8AFD-F0B820885FFA}" type="presOf" srcId="{16C50C8E-C387-44CD-8B68-E1EEB2104C3E}" destId="{18D29F6E-2F5C-4DEB-ABDB-9C7ED0001FF2}" srcOrd="0" destOrd="0" presId="urn:microsoft.com/office/officeart/2008/layout/VerticalAccentList"/>
    <dgm:cxn modelId="{5583B5AB-1123-4EC6-8491-B8A91274C54C}" type="presParOf" srcId="{10BE49CC-487B-44F4-BA50-BB4E0F2CA713}" destId="{0D170A46-7C35-46A9-888E-F5757D73059F}" srcOrd="0" destOrd="0" presId="urn:microsoft.com/office/officeart/2008/layout/VerticalAccentList"/>
    <dgm:cxn modelId="{E8FA864A-3DA3-445F-9023-F0F746826046}" type="presParOf" srcId="{0D170A46-7C35-46A9-888E-F5757D73059F}" destId="{2CF55872-ED36-4B24-9F90-F2D0027F677E}" srcOrd="0" destOrd="0" presId="urn:microsoft.com/office/officeart/2008/layout/VerticalAccentList"/>
    <dgm:cxn modelId="{24C72430-C33F-44A2-8CF5-5C1081C7F836}" type="presParOf" srcId="{10BE49CC-487B-44F4-BA50-BB4E0F2CA713}" destId="{C6C05D02-F230-4320-A300-E0F1DAEA97F6}" srcOrd="1" destOrd="0" presId="urn:microsoft.com/office/officeart/2008/layout/VerticalAccentList"/>
    <dgm:cxn modelId="{8EE44131-A610-49D9-994A-C48D35F8D190}" type="presParOf" srcId="{C6C05D02-F230-4320-A300-E0F1DAEA97F6}" destId="{22BD6DE0-3057-4D55-8984-EC0A52BDDACC}" srcOrd="0" destOrd="0" presId="urn:microsoft.com/office/officeart/2008/layout/VerticalAccentList"/>
    <dgm:cxn modelId="{AC16B78B-34B4-4B16-B2C0-9847F2E5E7AC}" type="presParOf" srcId="{C6C05D02-F230-4320-A300-E0F1DAEA97F6}" destId="{8E8A2921-0A2F-478D-8A82-3BC2A2616E77}" srcOrd="1" destOrd="0" presId="urn:microsoft.com/office/officeart/2008/layout/VerticalAccentList"/>
    <dgm:cxn modelId="{7D65389C-623F-4466-AD8F-01E32AE8B16D}" type="presParOf" srcId="{C6C05D02-F230-4320-A300-E0F1DAEA97F6}" destId="{EAA96381-552E-4271-A3E7-2F343793632A}" srcOrd="2" destOrd="0" presId="urn:microsoft.com/office/officeart/2008/layout/VerticalAccentList"/>
    <dgm:cxn modelId="{8083743F-1CB3-47D0-B61E-2AC721C3949E}" type="presParOf" srcId="{C6C05D02-F230-4320-A300-E0F1DAEA97F6}" destId="{51030224-7903-4BA3-B48D-B746C5FAE1E3}" srcOrd="3" destOrd="0" presId="urn:microsoft.com/office/officeart/2008/layout/VerticalAccentList"/>
    <dgm:cxn modelId="{229B40DB-4F92-4792-9EC3-DCEF925C8A25}" type="presParOf" srcId="{C6C05D02-F230-4320-A300-E0F1DAEA97F6}" destId="{E822AFE6-3ADE-434C-8C82-A5A51C877B85}" srcOrd="4" destOrd="0" presId="urn:microsoft.com/office/officeart/2008/layout/VerticalAccentList"/>
    <dgm:cxn modelId="{25DBE234-9126-42CF-B1F9-452665197576}" type="presParOf" srcId="{C6C05D02-F230-4320-A300-E0F1DAEA97F6}" destId="{76BEE217-CFE1-4090-9298-B5BE7F390FE9}" srcOrd="5" destOrd="0" presId="urn:microsoft.com/office/officeart/2008/layout/VerticalAccentList"/>
    <dgm:cxn modelId="{9C349446-A32F-43CB-A8EF-F11A57FABE8E}" type="presParOf" srcId="{C6C05D02-F230-4320-A300-E0F1DAEA97F6}" destId="{5F6497DF-18CC-4A86-8740-5D3989A45140}" srcOrd="6" destOrd="0" presId="urn:microsoft.com/office/officeart/2008/layout/VerticalAccentList"/>
    <dgm:cxn modelId="{C1DE3439-574B-4F36-8777-ECDBE976AFE5}" type="presParOf" srcId="{10BE49CC-487B-44F4-BA50-BB4E0F2CA713}" destId="{35A5BC96-9D8D-4639-9662-1D4CBC4E03DE}" srcOrd="2" destOrd="0" presId="urn:microsoft.com/office/officeart/2008/layout/VerticalAccentList"/>
    <dgm:cxn modelId="{6F861C8B-3747-439D-9DA2-AA7CFFF086CF}" type="presParOf" srcId="{10BE49CC-487B-44F4-BA50-BB4E0F2CA713}" destId="{83ED8A11-D80D-4E7B-8A1D-8DC63E0295D3}" srcOrd="3" destOrd="0" presId="urn:microsoft.com/office/officeart/2008/layout/VerticalAccentList"/>
    <dgm:cxn modelId="{78169D25-9135-4839-9EF1-6791E1707108}" type="presParOf" srcId="{83ED8A11-D80D-4E7B-8A1D-8DC63E0295D3}" destId="{A769325A-E250-4A50-AC29-1A6D4352F997}" srcOrd="0" destOrd="0" presId="urn:microsoft.com/office/officeart/2008/layout/VerticalAccentList"/>
    <dgm:cxn modelId="{09432273-F868-4CD9-9B77-D3C2375F7BAA}" type="presParOf" srcId="{10BE49CC-487B-44F4-BA50-BB4E0F2CA713}" destId="{A79EDA53-EF7E-419A-AA83-6CD5E03D37A6}" srcOrd="4" destOrd="0" presId="urn:microsoft.com/office/officeart/2008/layout/VerticalAccentList"/>
    <dgm:cxn modelId="{D0F59740-D69D-49E2-969A-DDD7716936A8}" type="presParOf" srcId="{A79EDA53-EF7E-419A-AA83-6CD5E03D37A6}" destId="{76B4F084-D52F-49AA-8082-32CCC7AC63D1}" srcOrd="0" destOrd="0" presId="urn:microsoft.com/office/officeart/2008/layout/VerticalAccentList"/>
    <dgm:cxn modelId="{573D75A6-DBFE-410A-81E6-963CD7D05B5D}" type="presParOf" srcId="{A79EDA53-EF7E-419A-AA83-6CD5E03D37A6}" destId="{87F0EA33-DFAF-4B42-BB7E-40204B861C70}" srcOrd="1" destOrd="0" presId="urn:microsoft.com/office/officeart/2008/layout/VerticalAccentList"/>
    <dgm:cxn modelId="{B90C8678-3CE9-4FED-861F-2B2A191D440B}" type="presParOf" srcId="{A79EDA53-EF7E-419A-AA83-6CD5E03D37A6}" destId="{80F2DCCB-F45A-4CC8-84D1-7D720927D47B}" srcOrd="2" destOrd="0" presId="urn:microsoft.com/office/officeart/2008/layout/VerticalAccentList"/>
    <dgm:cxn modelId="{21CF5508-0C42-4546-91F5-B48D9BC4A806}" type="presParOf" srcId="{A79EDA53-EF7E-419A-AA83-6CD5E03D37A6}" destId="{84366CCE-BBB7-4833-90DD-3132DAC82E13}" srcOrd="3" destOrd="0" presId="urn:microsoft.com/office/officeart/2008/layout/VerticalAccentList"/>
    <dgm:cxn modelId="{20497A58-12B4-4074-9D96-476F8D1467B2}" type="presParOf" srcId="{A79EDA53-EF7E-419A-AA83-6CD5E03D37A6}" destId="{E1EC85A6-6D27-4A95-B5AE-E69C5B578E51}" srcOrd="4" destOrd="0" presId="urn:microsoft.com/office/officeart/2008/layout/VerticalAccentList"/>
    <dgm:cxn modelId="{AC54C61B-CAE8-425B-9450-8C058A9BFE1F}" type="presParOf" srcId="{A79EDA53-EF7E-419A-AA83-6CD5E03D37A6}" destId="{B7236C57-DFE8-4850-AC7A-56560C45D9AC}" srcOrd="5" destOrd="0" presId="urn:microsoft.com/office/officeart/2008/layout/VerticalAccentList"/>
    <dgm:cxn modelId="{1E67AE7F-136D-498F-8988-10703AFA2A03}" type="presParOf" srcId="{A79EDA53-EF7E-419A-AA83-6CD5E03D37A6}" destId="{EBD7AB37-78EA-45E8-BE8F-5DBB4706F5EE}" srcOrd="6" destOrd="0" presId="urn:microsoft.com/office/officeart/2008/layout/VerticalAccentList"/>
    <dgm:cxn modelId="{01AC7E4B-4496-4546-8E86-6E878BBCCAC5}" type="presParOf" srcId="{10BE49CC-487B-44F4-BA50-BB4E0F2CA713}" destId="{D84E6ACE-2D79-4544-8203-C3B140FC9688}" srcOrd="5" destOrd="0" presId="urn:microsoft.com/office/officeart/2008/layout/VerticalAccentList"/>
    <dgm:cxn modelId="{F4622EF9-B8D1-4F5D-91DE-827CE6F7A11B}" type="presParOf" srcId="{10BE49CC-487B-44F4-BA50-BB4E0F2CA713}" destId="{A6736CDB-9C66-498E-B8BC-0AE7C1B1232F}" srcOrd="6" destOrd="0" presId="urn:microsoft.com/office/officeart/2008/layout/VerticalAccentList"/>
    <dgm:cxn modelId="{30BD5218-EF73-4E8F-8741-35599DBC9800}" type="presParOf" srcId="{A6736CDB-9C66-498E-B8BC-0AE7C1B1232F}" destId="{18D29F6E-2F5C-4DEB-ABDB-9C7ED0001FF2}" srcOrd="0" destOrd="0" presId="urn:microsoft.com/office/officeart/2008/layout/VerticalAccentList"/>
    <dgm:cxn modelId="{B7ADFF22-727D-426A-98C5-71915A85BBC9}" type="presParOf" srcId="{10BE49CC-487B-44F4-BA50-BB4E0F2CA713}" destId="{25DF8538-25D8-40A0-93A3-4FE1F9D417FB}" srcOrd="7" destOrd="0" presId="urn:microsoft.com/office/officeart/2008/layout/VerticalAccentList"/>
    <dgm:cxn modelId="{C90F83E6-ABFF-4AE8-A748-F1328F21A04E}" type="presParOf" srcId="{25DF8538-25D8-40A0-93A3-4FE1F9D417FB}" destId="{1A891A3D-79D0-420B-8829-3070D015688C}" srcOrd="0" destOrd="0" presId="urn:microsoft.com/office/officeart/2008/layout/VerticalAccentList"/>
    <dgm:cxn modelId="{999DEEBC-3E09-4566-9F1A-126D6C43E4EF}" type="presParOf" srcId="{25DF8538-25D8-40A0-93A3-4FE1F9D417FB}" destId="{1E12200D-983A-4FD8-977E-A8F951D1CEA2}" srcOrd="1" destOrd="0" presId="urn:microsoft.com/office/officeart/2008/layout/VerticalAccentList"/>
    <dgm:cxn modelId="{20C989B8-AB63-43C7-98B7-DB08BE4ECD97}" type="presParOf" srcId="{25DF8538-25D8-40A0-93A3-4FE1F9D417FB}" destId="{DA288534-316F-4804-A776-69AD998D0651}" srcOrd="2" destOrd="0" presId="urn:microsoft.com/office/officeart/2008/layout/VerticalAccentList"/>
    <dgm:cxn modelId="{901CBF11-878C-4E8B-8382-FD21C48F6E18}" type="presParOf" srcId="{25DF8538-25D8-40A0-93A3-4FE1F9D417FB}" destId="{EFD92A13-9A30-46DE-9D4D-F75CB7421949}" srcOrd="3" destOrd="0" presId="urn:microsoft.com/office/officeart/2008/layout/VerticalAccentList"/>
    <dgm:cxn modelId="{9D5CBC3E-1C69-48AF-83F8-4B76B756D1AA}" type="presParOf" srcId="{25DF8538-25D8-40A0-93A3-4FE1F9D417FB}" destId="{73C50A62-C645-422A-87F9-66C3FD974240}" srcOrd="4" destOrd="0" presId="urn:microsoft.com/office/officeart/2008/layout/VerticalAccentList"/>
    <dgm:cxn modelId="{26FDB32C-3E98-406D-8D91-0FE919CB7ADA}" type="presParOf" srcId="{25DF8538-25D8-40A0-93A3-4FE1F9D417FB}" destId="{99D52DE0-B1D6-4D2E-A37E-D9D25E3306F9}" srcOrd="5" destOrd="0" presId="urn:microsoft.com/office/officeart/2008/layout/VerticalAccentList"/>
    <dgm:cxn modelId="{96A69AD9-807F-4118-831C-C312B90A9E3B}" type="presParOf" srcId="{25DF8538-25D8-40A0-93A3-4FE1F9D417FB}" destId="{93E4900C-F3CD-443D-8F10-6ABD89B9A00D}" srcOrd="6"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55872-ED36-4B24-9F90-F2D0027F677E}">
      <dsp:nvSpPr>
        <dsp:cNvPr id="0" name=""/>
        <dsp:cNvSpPr/>
      </dsp:nvSpPr>
      <dsp:spPr>
        <a:xfrm>
          <a:off x="663728" y="454734"/>
          <a:ext cx="11947109" cy="1086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rtl="0">
            <a:lnSpc>
              <a:spcPct val="90000"/>
            </a:lnSpc>
            <a:spcBef>
              <a:spcPct val="0"/>
            </a:spcBef>
            <a:spcAft>
              <a:spcPct val="35000"/>
            </a:spcAft>
          </a:pPr>
          <a:r>
            <a:rPr lang="es-MX" sz="2800" kern="1200" smtClean="0"/>
            <a:t>La CDM (División de Código): </a:t>
          </a:r>
          <a:endParaRPr lang="es-MX" sz="2800" kern="1200"/>
        </a:p>
      </dsp:txBody>
      <dsp:txXfrm>
        <a:off x="663728" y="454734"/>
        <a:ext cx="11947109" cy="1086100"/>
      </dsp:txXfrm>
    </dsp:sp>
    <dsp:sp modelId="{22BD6DE0-3057-4D55-8984-EC0A52BDDACC}">
      <dsp:nvSpPr>
        <dsp:cNvPr id="0" name=""/>
        <dsp:cNvSpPr/>
      </dsp:nvSpPr>
      <dsp:spPr>
        <a:xfrm>
          <a:off x="663728" y="1540835"/>
          <a:ext cx="1592947" cy="265491"/>
        </a:xfrm>
        <a:prstGeom prst="parallelogram">
          <a:avLst>
            <a:gd name="adj" fmla="val 14084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E8A2921-0A2F-478D-8A82-3BC2A2616E77}">
      <dsp:nvSpPr>
        <dsp:cNvPr id="0" name=""/>
        <dsp:cNvSpPr/>
      </dsp:nvSpPr>
      <dsp:spPr>
        <a:xfrm>
          <a:off x="2349598" y="1540835"/>
          <a:ext cx="1592947" cy="265491"/>
        </a:xfrm>
        <a:prstGeom prst="parallelogram">
          <a:avLst>
            <a:gd name="adj" fmla="val 14084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EAA96381-552E-4271-A3E7-2F343793632A}">
      <dsp:nvSpPr>
        <dsp:cNvPr id="0" name=""/>
        <dsp:cNvSpPr/>
      </dsp:nvSpPr>
      <dsp:spPr>
        <a:xfrm>
          <a:off x="4035468" y="1540835"/>
          <a:ext cx="1592947" cy="265491"/>
        </a:xfrm>
        <a:prstGeom prst="parallelogram">
          <a:avLst>
            <a:gd name="adj" fmla="val 14084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51030224-7903-4BA3-B48D-B746C5FAE1E3}">
      <dsp:nvSpPr>
        <dsp:cNvPr id="0" name=""/>
        <dsp:cNvSpPr/>
      </dsp:nvSpPr>
      <dsp:spPr>
        <a:xfrm>
          <a:off x="5721337" y="1540835"/>
          <a:ext cx="1592947" cy="265491"/>
        </a:xfrm>
        <a:prstGeom prst="parallelogram">
          <a:avLst>
            <a:gd name="adj" fmla="val 14084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E822AFE6-3ADE-434C-8C82-A5A51C877B85}">
      <dsp:nvSpPr>
        <dsp:cNvPr id="0" name=""/>
        <dsp:cNvSpPr/>
      </dsp:nvSpPr>
      <dsp:spPr>
        <a:xfrm>
          <a:off x="7407207" y="1540835"/>
          <a:ext cx="1592947" cy="265491"/>
        </a:xfrm>
        <a:prstGeom prst="parallelogram">
          <a:avLst>
            <a:gd name="adj" fmla="val 14084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6BEE217-CFE1-4090-9298-B5BE7F390FE9}">
      <dsp:nvSpPr>
        <dsp:cNvPr id="0" name=""/>
        <dsp:cNvSpPr/>
      </dsp:nvSpPr>
      <dsp:spPr>
        <a:xfrm>
          <a:off x="9093077" y="1540835"/>
          <a:ext cx="1592947" cy="265491"/>
        </a:xfrm>
        <a:prstGeom prst="parallelogram">
          <a:avLst>
            <a:gd name="adj" fmla="val 14084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5F6497DF-18CC-4A86-8740-5D3989A45140}">
      <dsp:nvSpPr>
        <dsp:cNvPr id="0" name=""/>
        <dsp:cNvSpPr/>
      </dsp:nvSpPr>
      <dsp:spPr>
        <a:xfrm>
          <a:off x="10778947" y="1540835"/>
          <a:ext cx="1592947" cy="265491"/>
        </a:xfrm>
        <a:prstGeom prst="parallelogram">
          <a:avLst>
            <a:gd name="adj" fmla="val 14084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769325A-E250-4A50-AC29-1A6D4352F997}">
      <dsp:nvSpPr>
        <dsp:cNvPr id="0" name=""/>
        <dsp:cNvSpPr/>
      </dsp:nvSpPr>
      <dsp:spPr>
        <a:xfrm>
          <a:off x="663728" y="1909748"/>
          <a:ext cx="11947109" cy="1086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rtl="0">
            <a:lnSpc>
              <a:spcPct val="90000"/>
            </a:lnSpc>
            <a:spcBef>
              <a:spcPct val="0"/>
            </a:spcBef>
            <a:spcAft>
              <a:spcPct val="35000"/>
            </a:spcAft>
          </a:pPr>
          <a:r>
            <a:rPr lang="es-MX" sz="2800" kern="1200" smtClean="0"/>
            <a:t>Es una técnica de multiplexión que permite enviar múltiples señales a través de un mismo canal de comunicación al asignar a cada señal un código único. </a:t>
          </a:r>
          <a:endParaRPr lang="es-MX" sz="2800" kern="1200"/>
        </a:p>
      </dsp:txBody>
      <dsp:txXfrm>
        <a:off x="663728" y="1909748"/>
        <a:ext cx="11947109" cy="1086100"/>
      </dsp:txXfrm>
    </dsp:sp>
    <dsp:sp modelId="{76B4F084-D52F-49AA-8082-32CCC7AC63D1}">
      <dsp:nvSpPr>
        <dsp:cNvPr id="0" name=""/>
        <dsp:cNvSpPr/>
      </dsp:nvSpPr>
      <dsp:spPr>
        <a:xfrm>
          <a:off x="663728" y="2995849"/>
          <a:ext cx="1592947" cy="265491"/>
        </a:xfrm>
        <a:prstGeom prst="parallelogram">
          <a:avLst>
            <a:gd name="adj" fmla="val 14084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7F0EA33-DFAF-4B42-BB7E-40204B861C70}">
      <dsp:nvSpPr>
        <dsp:cNvPr id="0" name=""/>
        <dsp:cNvSpPr/>
      </dsp:nvSpPr>
      <dsp:spPr>
        <a:xfrm>
          <a:off x="2349598" y="2995849"/>
          <a:ext cx="1592947" cy="265491"/>
        </a:xfrm>
        <a:prstGeom prst="parallelogram">
          <a:avLst>
            <a:gd name="adj" fmla="val 14084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0F2DCCB-F45A-4CC8-84D1-7D720927D47B}">
      <dsp:nvSpPr>
        <dsp:cNvPr id="0" name=""/>
        <dsp:cNvSpPr/>
      </dsp:nvSpPr>
      <dsp:spPr>
        <a:xfrm>
          <a:off x="4035468" y="2995849"/>
          <a:ext cx="1592947" cy="265491"/>
        </a:xfrm>
        <a:prstGeom prst="parallelogram">
          <a:avLst>
            <a:gd name="adj" fmla="val 14084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4366CCE-BBB7-4833-90DD-3132DAC82E13}">
      <dsp:nvSpPr>
        <dsp:cNvPr id="0" name=""/>
        <dsp:cNvSpPr/>
      </dsp:nvSpPr>
      <dsp:spPr>
        <a:xfrm>
          <a:off x="5721337" y="2995849"/>
          <a:ext cx="1592947" cy="265491"/>
        </a:xfrm>
        <a:prstGeom prst="parallelogram">
          <a:avLst>
            <a:gd name="adj" fmla="val 14084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E1EC85A6-6D27-4A95-B5AE-E69C5B578E51}">
      <dsp:nvSpPr>
        <dsp:cNvPr id="0" name=""/>
        <dsp:cNvSpPr/>
      </dsp:nvSpPr>
      <dsp:spPr>
        <a:xfrm>
          <a:off x="7407207" y="2995849"/>
          <a:ext cx="1592947" cy="265491"/>
        </a:xfrm>
        <a:prstGeom prst="parallelogram">
          <a:avLst>
            <a:gd name="adj" fmla="val 14084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B7236C57-DFE8-4850-AC7A-56560C45D9AC}">
      <dsp:nvSpPr>
        <dsp:cNvPr id="0" name=""/>
        <dsp:cNvSpPr/>
      </dsp:nvSpPr>
      <dsp:spPr>
        <a:xfrm>
          <a:off x="9093077" y="2995849"/>
          <a:ext cx="1592947" cy="265491"/>
        </a:xfrm>
        <a:prstGeom prst="parallelogram">
          <a:avLst>
            <a:gd name="adj" fmla="val 14084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EBD7AB37-78EA-45E8-BE8F-5DBB4706F5EE}">
      <dsp:nvSpPr>
        <dsp:cNvPr id="0" name=""/>
        <dsp:cNvSpPr/>
      </dsp:nvSpPr>
      <dsp:spPr>
        <a:xfrm>
          <a:off x="10778947" y="2995849"/>
          <a:ext cx="1592947" cy="265491"/>
        </a:xfrm>
        <a:prstGeom prst="parallelogram">
          <a:avLst>
            <a:gd name="adj" fmla="val 14084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18D29F6E-2F5C-4DEB-ABDB-9C7ED0001FF2}">
      <dsp:nvSpPr>
        <dsp:cNvPr id="0" name=""/>
        <dsp:cNvSpPr/>
      </dsp:nvSpPr>
      <dsp:spPr>
        <a:xfrm>
          <a:off x="663728" y="3364762"/>
          <a:ext cx="11947109" cy="1086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rtl="0">
            <a:lnSpc>
              <a:spcPct val="90000"/>
            </a:lnSpc>
            <a:spcBef>
              <a:spcPct val="0"/>
            </a:spcBef>
            <a:spcAft>
              <a:spcPct val="35000"/>
            </a:spcAft>
          </a:pPr>
          <a:r>
            <a:rPr lang="es-MX" sz="2800" kern="1200" smtClean="0"/>
            <a:t>Esto permite que las señales se transmitan simultáneamente y se separen en el receptor, mejorando la eficiencia del uso del ancho de banda.</a:t>
          </a:r>
          <a:endParaRPr lang="es-MX" sz="2800" kern="1200"/>
        </a:p>
      </dsp:txBody>
      <dsp:txXfrm>
        <a:off x="663728" y="3364762"/>
        <a:ext cx="11947109" cy="1086100"/>
      </dsp:txXfrm>
    </dsp:sp>
    <dsp:sp modelId="{1A891A3D-79D0-420B-8829-3070D015688C}">
      <dsp:nvSpPr>
        <dsp:cNvPr id="0" name=""/>
        <dsp:cNvSpPr/>
      </dsp:nvSpPr>
      <dsp:spPr>
        <a:xfrm>
          <a:off x="663728" y="4450863"/>
          <a:ext cx="1592947" cy="265491"/>
        </a:xfrm>
        <a:prstGeom prst="parallelogram">
          <a:avLst>
            <a:gd name="adj" fmla="val 14084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1E12200D-983A-4FD8-977E-A8F951D1CEA2}">
      <dsp:nvSpPr>
        <dsp:cNvPr id="0" name=""/>
        <dsp:cNvSpPr/>
      </dsp:nvSpPr>
      <dsp:spPr>
        <a:xfrm>
          <a:off x="2349598" y="4450863"/>
          <a:ext cx="1592947" cy="265491"/>
        </a:xfrm>
        <a:prstGeom prst="parallelogram">
          <a:avLst>
            <a:gd name="adj" fmla="val 14084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DA288534-316F-4804-A776-69AD998D0651}">
      <dsp:nvSpPr>
        <dsp:cNvPr id="0" name=""/>
        <dsp:cNvSpPr/>
      </dsp:nvSpPr>
      <dsp:spPr>
        <a:xfrm>
          <a:off x="4035468" y="4450863"/>
          <a:ext cx="1592947" cy="265491"/>
        </a:xfrm>
        <a:prstGeom prst="parallelogram">
          <a:avLst>
            <a:gd name="adj" fmla="val 14084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EFD92A13-9A30-46DE-9D4D-F75CB7421949}">
      <dsp:nvSpPr>
        <dsp:cNvPr id="0" name=""/>
        <dsp:cNvSpPr/>
      </dsp:nvSpPr>
      <dsp:spPr>
        <a:xfrm>
          <a:off x="5721337" y="4450863"/>
          <a:ext cx="1592947" cy="265491"/>
        </a:xfrm>
        <a:prstGeom prst="parallelogram">
          <a:avLst>
            <a:gd name="adj" fmla="val 14084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3C50A62-C645-422A-87F9-66C3FD974240}">
      <dsp:nvSpPr>
        <dsp:cNvPr id="0" name=""/>
        <dsp:cNvSpPr/>
      </dsp:nvSpPr>
      <dsp:spPr>
        <a:xfrm>
          <a:off x="7407207" y="4450863"/>
          <a:ext cx="1592947" cy="265491"/>
        </a:xfrm>
        <a:prstGeom prst="parallelogram">
          <a:avLst>
            <a:gd name="adj" fmla="val 14084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99D52DE0-B1D6-4D2E-A37E-D9D25E3306F9}">
      <dsp:nvSpPr>
        <dsp:cNvPr id="0" name=""/>
        <dsp:cNvSpPr/>
      </dsp:nvSpPr>
      <dsp:spPr>
        <a:xfrm>
          <a:off x="9093077" y="4450863"/>
          <a:ext cx="1592947" cy="265491"/>
        </a:xfrm>
        <a:prstGeom prst="parallelogram">
          <a:avLst>
            <a:gd name="adj" fmla="val 14084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93E4900C-F3CD-443D-8F10-6ABD89B9A00D}">
      <dsp:nvSpPr>
        <dsp:cNvPr id="0" name=""/>
        <dsp:cNvSpPr/>
      </dsp:nvSpPr>
      <dsp:spPr>
        <a:xfrm>
          <a:off x="10778947" y="4450863"/>
          <a:ext cx="1592947" cy="265491"/>
        </a:xfrm>
        <a:prstGeom prst="parallelogram">
          <a:avLst>
            <a:gd name="adj" fmla="val 14084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822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9.png"/><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48301"/>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Unidad 4: Técnicas de Conmutación y Multiplexación</a:t>
            </a:r>
            <a:endParaRPr lang="en-US" sz="4450" dirty="0"/>
          </a:p>
        </p:txBody>
      </p:sp>
      <p:sp>
        <p:nvSpPr>
          <p:cNvPr id="4" name="Text 1"/>
          <p:cNvSpPr/>
          <p:nvPr/>
        </p:nvSpPr>
        <p:spPr>
          <a:xfrm>
            <a:off x="793790" y="4114800"/>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En esta presentación, exploraremos las diferentes técnicas que permiten la transmisión de datos de manera eficiente a través de redes de comunicación. Comprenderemos cómo la conmutación y la multiplexación son elementos clave en la gestión de la información y la optimización de la capacidad de las redes.</a:t>
            </a:r>
            <a:endParaRPr lang="en-US" sz="1750" dirty="0"/>
          </a:p>
        </p:txBody>
      </p:sp>
      <p:sp>
        <p:nvSpPr>
          <p:cNvPr id="5" name="Shape 2"/>
          <p:cNvSpPr/>
          <p:nvPr/>
        </p:nvSpPr>
        <p:spPr>
          <a:xfrm>
            <a:off x="793790" y="6201370"/>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801410" y="6208990"/>
            <a:ext cx="347663" cy="347663"/>
          </a:xfrm>
          <a:prstGeom prst="rect">
            <a:avLst/>
          </a:prstGeom>
        </p:spPr>
      </p:pic>
      <p:sp>
        <p:nvSpPr>
          <p:cNvPr id="7" name="Text 3"/>
          <p:cNvSpPr/>
          <p:nvPr/>
        </p:nvSpPr>
        <p:spPr>
          <a:xfrm>
            <a:off x="1270040" y="6184463"/>
            <a:ext cx="2472571" cy="396835"/>
          </a:xfrm>
          <a:prstGeom prst="rect">
            <a:avLst/>
          </a:prstGeom>
          <a:noFill/>
          <a:ln/>
        </p:spPr>
        <p:txBody>
          <a:bodyPr wrap="none" lIns="0" tIns="0" rIns="0" bIns="0" rtlCol="0" anchor="t"/>
          <a:lstStyle/>
          <a:p>
            <a:pPr marL="0" indent="0" algn="l">
              <a:lnSpc>
                <a:spcPts val="3100"/>
              </a:lnSpc>
              <a:buNone/>
            </a:pPr>
            <a:r>
              <a:rPr lang="en-US" sz="2200" b="1" dirty="0">
                <a:solidFill>
                  <a:srgbClr val="15213F"/>
                </a:solidFill>
                <a:latin typeface="Roboto Bold" pitchFamily="34" charset="0"/>
                <a:ea typeface="Roboto Bold" pitchFamily="34" charset="-122"/>
                <a:cs typeface="Roboto Bold" pitchFamily="34" charset="-120"/>
              </a:rPr>
              <a:t>by Ricardo Murguia</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8290" y="616506"/>
            <a:ext cx="7362349" cy="543163"/>
          </a:xfrm>
          <a:prstGeom prst="rect">
            <a:avLst/>
          </a:prstGeom>
          <a:noFill/>
          <a:ln/>
        </p:spPr>
        <p:txBody>
          <a:bodyPr wrap="none" lIns="0" tIns="0" rIns="0" bIns="0" rtlCol="0" anchor="t"/>
          <a:lstStyle/>
          <a:p>
            <a:pPr marL="0" indent="0">
              <a:lnSpc>
                <a:spcPts val="4250"/>
              </a:lnSpc>
              <a:buNone/>
            </a:pPr>
            <a:r>
              <a:rPr lang="en-US" sz="3400" dirty="0">
                <a:solidFill>
                  <a:srgbClr val="3257B8"/>
                </a:solidFill>
                <a:latin typeface="Roboto Slab" pitchFamily="34" charset="0"/>
                <a:ea typeface="Roboto Slab" pitchFamily="34" charset="-122"/>
                <a:cs typeface="Roboto Slab" pitchFamily="34" charset="-120"/>
              </a:rPr>
              <a:t>WDM: División de Longitud de Onda</a:t>
            </a:r>
            <a:endParaRPr lang="en-US" sz="3400" dirty="0"/>
          </a:p>
        </p:txBody>
      </p:sp>
      <p:sp>
        <p:nvSpPr>
          <p:cNvPr id="4" name="Text 1"/>
          <p:cNvSpPr/>
          <p:nvPr/>
        </p:nvSpPr>
        <p:spPr>
          <a:xfrm>
            <a:off x="608290" y="1507093"/>
            <a:ext cx="7927419" cy="573524"/>
          </a:xfrm>
          <a:prstGeom prst="rect">
            <a:avLst/>
          </a:prstGeom>
          <a:noFill/>
          <a:ln/>
        </p:spPr>
        <p:txBody>
          <a:bodyPr wrap="none" lIns="0" tIns="0" rIns="0" bIns="0" rtlCol="0" anchor="t"/>
          <a:lstStyle/>
          <a:p>
            <a:pPr marL="0" indent="0" algn="ctr">
              <a:lnSpc>
                <a:spcPts val="4500"/>
              </a:lnSpc>
              <a:buNone/>
            </a:pPr>
            <a:r>
              <a:rPr lang="en-US" sz="4500" dirty="0">
                <a:solidFill>
                  <a:srgbClr val="15213F"/>
                </a:solidFill>
                <a:latin typeface="Roboto Slab" pitchFamily="34" charset="0"/>
                <a:ea typeface="Roboto Slab" pitchFamily="34" charset="-122"/>
                <a:cs typeface="Roboto Slab" pitchFamily="34" charset="-120"/>
              </a:rPr>
              <a:t>1</a:t>
            </a:r>
            <a:endParaRPr lang="en-US" sz="4500" dirty="0"/>
          </a:p>
        </p:txBody>
      </p:sp>
      <p:sp>
        <p:nvSpPr>
          <p:cNvPr id="5" name="Text 2"/>
          <p:cNvSpPr/>
          <p:nvPr/>
        </p:nvSpPr>
        <p:spPr>
          <a:xfrm>
            <a:off x="3485674" y="2297668"/>
            <a:ext cx="2172533" cy="271582"/>
          </a:xfrm>
          <a:prstGeom prst="rect">
            <a:avLst/>
          </a:prstGeom>
          <a:noFill/>
          <a:ln/>
        </p:spPr>
        <p:txBody>
          <a:bodyPr wrap="none" lIns="0" tIns="0" rIns="0" bIns="0" rtlCol="0" anchor="t"/>
          <a:lstStyle/>
          <a:p>
            <a:pPr marL="0" indent="0" algn="ctr">
              <a:lnSpc>
                <a:spcPts val="2100"/>
              </a:lnSpc>
              <a:buNone/>
            </a:pPr>
            <a:r>
              <a:rPr lang="en-US" sz="1700" dirty="0">
                <a:solidFill>
                  <a:srgbClr val="15213F"/>
                </a:solidFill>
                <a:latin typeface="Roboto Slab" pitchFamily="34" charset="0"/>
                <a:ea typeface="Roboto Slab" pitchFamily="34" charset="-122"/>
                <a:cs typeface="Roboto Slab" pitchFamily="34" charset="-120"/>
              </a:rPr>
              <a:t>Fibra Óptica</a:t>
            </a:r>
            <a:endParaRPr lang="en-US" sz="1700" dirty="0"/>
          </a:p>
        </p:txBody>
      </p:sp>
      <p:sp>
        <p:nvSpPr>
          <p:cNvPr id="6" name="Text 3"/>
          <p:cNvSpPr/>
          <p:nvPr/>
        </p:nvSpPr>
        <p:spPr>
          <a:xfrm>
            <a:off x="608290" y="2673429"/>
            <a:ext cx="7927419" cy="556260"/>
          </a:xfrm>
          <a:prstGeom prst="rect">
            <a:avLst/>
          </a:prstGeom>
          <a:noFill/>
          <a:ln/>
        </p:spPr>
        <p:txBody>
          <a:bodyPr wrap="square" lIns="0" tIns="0" rIns="0" bIns="0" rtlCol="0" anchor="t"/>
          <a:lstStyle/>
          <a:p>
            <a:pPr marL="0" indent="0" algn="ctr">
              <a:lnSpc>
                <a:spcPts val="2150"/>
              </a:lnSpc>
              <a:buNone/>
            </a:pPr>
            <a:r>
              <a:rPr lang="en-US" sz="1350" dirty="0">
                <a:solidFill>
                  <a:srgbClr val="15213F"/>
                </a:solidFill>
                <a:latin typeface="Roboto" pitchFamily="34" charset="0"/>
                <a:ea typeface="Roboto" pitchFamily="34" charset="-122"/>
                <a:cs typeface="Roboto" pitchFamily="34" charset="-120"/>
              </a:rPr>
              <a:t>WDM se utiliza en redes de fibra óptica para transmitir datos a través de diferentes longitudes de onda de luz.</a:t>
            </a:r>
            <a:endParaRPr lang="en-US" sz="1350" dirty="0"/>
          </a:p>
        </p:txBody>
      </p:sp>
      <p:sp>
        <p:nvSpPr>
          <p:cNvPr id="7" name="Text 4"/>
          <p:cNvSpPr/>
          <p:nvPr/>
        </p:nvSpPr>
        <p:spPr>
          <a:xfrm>
            <a:off x="608290" y="3837861"/>
            <a:ext cx="7927419" cy="573524"/>
          </a:xfrm>
          <a:prstGeom prst="rect">
            <a:avLst/>
          </a:prstGeom>
          <a:noFill/>
          <a:ln/>
        </p:spPr>
        <p:txBody>
          <a:bodyPr wrap="none" lIns="0" tIns="0" rIns="0" bIns="0" rtlCol="0" anchor="t"/>
          <a:lstStyle/>
          <a:p>
            <a:pPr marL="0" indent="0" algn="ctr">
              <a:lnSpc>
                <a:spcPts val="4500"/>
              </a:lnSpc>
              <a:buNone/>
            </a:pPr>
            <a:r>
              <a:rPr lang="en-US" sz="4500" dirty="0">
                <a:solidFill>
                  <a:srgbClr val="15213F"/>
                </a:solidFill>
                <a:latin typeface="Roboto Slab" pitchFamily="34" charset="0"/>
                <a:ea typeface="Roboto Slab" pitchFamily="34" charset="-122"/>
                <a:cs typeface="Roboto Slab" pitchFamily="34" charset="-120"/>
              </a:rPr>
              <a:t>2</a:t>
            </a:r>
            <a:endParaRPr lang="en-US" sz="4500" dirty="0"/>
          </a:p>
        </p:txBody>
      </p:sp>
      <p:sp>
        <p:nvSpPr>
          <p:cNvPr id="8" name="Text 5"/>
          <p:cNvSpPr/>
          <p:nvPr/>
        </p:nvSpPr>
        <p:spPr>
          <a:xfrm>
            <a:off x="3485674" y="4628436"/>
            <a:ext cx="2172533" cy="271582"/>
          </a:xfrm>
          <a:prstGeom prst="rect">
            <a:avLst/>
          </a:prstGeom>
          <a:noFill/>
          <a:ln/>
        </p:spPr>
        <p:txBody>
          <a:bodyPr wrap="none" lIns="0" tIns="0" rIns="0" bIns="0" rtlCol="0" anchor="t"/>
          <a:lstStyle/>
          <a:p>
            <a:pPr marL="0" indent="0" algn="ctr">
              <a:lnSpc>
                <a:spcPts val="2100"/>
              </a:lnSpc>
              <a:buNone/>
            </a:pPr>
            <a:r>
              <a:rPr lang="en-US" sz="1700" dirty="0">
                <a:solidFill>
                  <a:srgbClr val="15213F"/>
                </a:solidFill>
                <a:latin typeface="Roboto Slab" pitchFamily="34" charset="0"/>
                <a:ea typeface="Roboto Slab" pitchFamily="34" charset="-122"/>
                <a:cs typeface="Roboto Slab" pitchFamily="34" charset="-120"/>
              </a:rPr>
              <a:t>Eficiencia</a:t>
            </a:r>
            <a:endParaRPr lang="en-US" sz="1700" dirty="0"/>
          </a:p>
        </p:txBody>
      </p:sp>
      <p:sp>
        <p:nvSpPr>
          <p:cNvPr id="9" name="Text 6"/>
          <p:cNvSpPr/>
          <p:nvPr/>
        </p:nvSpPr>
        <p:spPr>
          <a:xfrm>
            <a:off x="608290" y="5004197"/>
            <a:ext cx="7927419" cy="556260"/>
          </a:xfrm>
          <a:prstGeom prst="rect">
            <a:avLst/>
          </a:prstGeom>
          <a:noFill/>
          <a:ln/>
        </p:spPr>
        <p:txBody>
          <a:bodyPr wrap="square" lIns="0" tIns="0" rIns="0" bIns="0" rtlCol="0" anchor="t"/>
          <a:lstStyle/>
          <a:p>
            <a:pPr marL="0" indent="0" algn="ctr">
              <a:lnSpc>
                <a:spcPts val="2150"/>
              </a:lnSpc>
              <a:buNone/>
            </a:pPr>
            <a:r>
              <a:rPr lang="en-US" sz="1350" dirty="0">
                <a:solidFill>
                  <a:srgbClr val="15213F"/>
                </a:solidFill>
                <a:latin typeface="Roboto" pitchFamily="34" charset="0"/>
                <a:ea typeface="Roboto" pitchFamily="34" charset="-122"/>
                <a:cs typeface="Roboto" pitchFamily="34" charset="-120"/>
              </a:rPr>
              <a:t>WDM aumenta la capacidad de la fibra óptica, permitiendo transmitir más datos a través de un solo cable.</a:t>
            </a:r>
            <a:endParaRPr lang="en-US" sz="1350" dirty="0"/>
          </a:p>
        </p:txBody>
      </p:sp>
      <p:sp>
        <p:nvSpPr>
          <p:cNvPr id="10" name="Text 7"/>
          <p:cNvSpPr/>
          <p:nvPr/>
        </p:nvSpPr>
        <p:spPr>
          <a:xfrm>
            <a:off x="608290" y="6168628"/>
            <a:ext cx="7927419" cy="573524"/>
          </a:xfrm>
          <a:prstGeom prst="rect">
            <a:avLst/>
          </a:prstGeom>
          <a:noFill/>
          <a:ln/>
        </p:spPr>
        <p:txBody>
          <a:bodyPr wrap="none" lIns="0" tIns="0" rIns="0" bIns="0" rtlCol="0" anchor="t"/>
          <a:lstStyle/>
          <a:p>
            <a:pPr marL="0" indent="0" algn="ctr">
              <a:lnSpc>
                <a:spcPts val="4500"/>
              </a:lnSpc>
              <a:buNone/>
            </a:pPr>
            <a:r>
              <a:rPr lang="en-US" sz="4500" dirty="0">
                <a:solidFill>
                  <a:srgbClr val="15213F"/>
                </a:solidFill>
                <a:latin typeface="Roboto Slab" pitchFamily="34" charset="0"/>
                <a:ea typeface="Roboto Slab" pitchFamily="34" charset="-122"/>
                <a:cs typeface="Roboto Slab" pitchFamily="34" charset="-120"/>
              </a:rPr>
              <a:t>3</a:t>
            </a:r>
            <a:endParaRPr lang="en-US" sz="4500" dirty="0"/>
          </a:p>
        </p:txBody>
      </p:sp>
      <p:sp>
        <p:nvSpPr>
          <p:cNvPr id="11" name="Text 8"/>
          <p:cNvSpPr/>
          <p:nvPr/>
        </p:nvSpPr>
        <p:spPr>
          <a:xfrm>
            <a:off x="3485674" y="6959203"/>
            <a:ext cx="2172533" cy="271582"/>
          </a:xfrm>
          <a:prstGeom prst="rect">
            <a:avLst/>
          </a:prstGeom>
          <a:noFill/>
          <a:ln/>
        </p:spPr>
        <p:txBody>
          <a:bodyPr wrap="none" lIns="0" tIns="0" rIns="0" bIns="0" rtlCol="0" anchor="t"/>
          <a:lstStyle/>
          <a:p>
            <a:pPr marL="0" indent="0" algn="ctr">
              <a:lnSpc>
                <a:spcPts val="2100"/>
              </a:lnSpc>
              <a:buNone/>
            </a:pPr>
            <a:r>
              <a:rPr lang="en-US" sz="1700" dirty="0">
                <a:solidFill>
                  <a:srgbClr val="15213F"/>
                </a:solidFill>
                <a:latin typeface="Roboto Slab" pitchFamily="34" charset="0"/>
                <a:ea typeface="Roboto Slab" pitchFamily="34" charset="-122"/>
                <a:cs typeface="Roboto Slab" pitchFamily="34" charset="-120"/>
              </a:rPr>
              <a:t>Aplicaciones</a:t>
            </a:r>
            <a:endParaRPr lang="en-US" sz="1700" dirty="0"/>
          </a:p>
        </p:txBody>
      </p:sp>
      <p:sp>
        <p:nvSpPr>
          <p:cNvPr id="12" name="Text 9"/>
          <p:cNvSpPr/>
          <p:nvPr/>
        </p:nvSpPr>
        <p:spPr>
          <a:xfrm>
            <a:off x="608290" y="7334964"/>
            <a:ext cx="7927419" cy="278130"/>
          </a:xfrm>
          <a:prstGeom prst="rect">
            <a:avLst/>
          </a:prstGeom>
          <a:noFill/>
          <a:ln/>
        </p:spPr>
        <p:txBody>
          <a:bodyPr wrap="none" lIns="0" tIns="0" rIns="0" bIns="0" rtlCol="0" anchor="t"/>
          <a:lstStyle/>
          <a:p>
            <a:pPr marL="0" indent="0" algn="ctr">
              <a:lnSpc>
                <a:spcPts val="2150"/>
              </a:lnSpc>
              <a:buNone/>
            </a:pPr>
            <a:r>
              <a:rPr lang="en-US" sz="1350" dirty="0">
                <a:solidFill>
                  <a:srgbClr val="15213F"/>
                </a:solidFill>
                <a:latin typeface="Roboto" pitchFamily="34" charset="0"/>
                <a:ea typeface="Roboto" pitchFamily="34" charset="-122"/>
                <a:cs typeface="Roboto" pitchFamily="34" charset="-120"/>
              </a:rPr>
              <a:t>WDM se utiliza en redes de larga distancia, redes de área metropolitana y redes de datos corporativas.</a:t>
            </a:r>
            <a:endParaRPr lang="en-US" sz="13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extLst>
              <p:ext uri="{D42A27DB-BD31-4B8C-83A1-F6EECF244321}">
                <p14:modId xmlns:p14="http://schemas.microsoft.com/office/powerpoint/2010/main" val="2133467737"/>
              </p:ext>
            </p:extLst>
          </p:nvPr>
        </p:nvGraphicFramePr>
        <p:xfrm>
          <a:off x="740980" y="2948151"/>
          <a:ext cx="13274566" cy="51710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Imagen 3"/>
          <p:cNvPicPr>
            <a:picLocks noChangeAspect="1"/>
          </p:cNvPicPr>
          <p:nvPr/>
        </p:nvPicPr>
        <p:blipFill>
          <a:blip r:embed="rId7"/>
          <a:stretch>
            <a:fillRect/>
          </a:stretch>
        </p:blipFill>
        <p:spPr>
          <a:xfrm>
            <a:off x="-1268" y="0"/>
            <a:ext cx="14631668" cy="2834886"/>
          </a:xfrm>
          <a:prstGeom prst="rect">
            <a:avLst/>
          </a:prstGeom>
        </p:spPr>
      </p:pic>
    </p:spTree>
    <p:extLst>
      <p:ext uri="{BB962C8B-B14F-4D97-AF65-F5344CB8AC3E}">
        <p14:creationId xmlns:p14="http://schemas.microsoft.com/office/powerpoint/2010/main" val="3645011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64525"/>
            <a:ext cx="7267218" cy="708779"/>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Definición de Conmutación</a:t>
            </a:r>
            <a:endParaRPr lang="en-US" sz="4450" dirty="0"/>
          </a:p>
        </p:txBody>
      </p:sp>
      <p:sp>
        <p:nvSpPr>
          <p:cNvPr id="4" name="Text 1"/>
          <p:cNvSpPr/>
          <p:nvPr/>
        </p:nvSpPr>
        <p:spPr>
          <a:xfrm>
            <a:off x="793790" y="391346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La conmutación es un proceso fundamental en la transmisión de datos que permite conectar dos o más dispositivos para el intercambio de información. En esencia, actúa como un intermediario que conecta los dispositivos fuente y destino, facilitando la comunicación entre ellos.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41158"/>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Conmutación de Circuitos (Red telefónica pública)</a:t>
            </a:r>
            <a:endParaRPr lang="en-US" sz="4450" dirty="0"/>
          </a:p>
        </p:txBody>
      </p:sp>
      <p:sp>
        <p:nvSpPr>
          <p:cNvPr id="3" name="Text 1"/>
          <p:cNvSpPr/>
          <p:nvPr/>
        </p:nvSpPr>
        <p:spPr>
          <a:xfrm>
            <a:off x="793790" y="3625691"/>
            <a:ext cx="3441740" cy="354330"/>
          </a:xfrm>
          <a:prstGeom prst="rect">
            <a:avLst/>
          </a:prstGeom>
          <a:noFill/>
          <a:ln/>
        </p:spPr>
        <p:txBody>
          <a:bodyPr wrap="none" lIns="0" tIns="0" rIns="0" bIns="0" rtlCol="0" anchor="t"/>
          <a:lstStyle/>
          <a:p>
            <a:pPr marL="0" indent="0">
              <a:lnSpc>
                <a:spcPts val="2750"/>
              </a:lnSpc>
              <a:buNone/>
            </a:pPr>
            <a:r>
              <a:rPr lang="en-US" sz="2200" dirty="0">
                <a:solidFill>
                  <a:srgbClr val="3257B8"/>
                </a:solidFill>
                <a:latin typeface="Roboto Slab" pitchFamily="34" charset="0"/>
                <a:ea typeface="Roboto Slab" pitchFamily="34" charset="-122"/>
                <a:cs typeface="Roboto Slab" pitchFamily="34" charset="-120"/>
              </a:rPr>
              <a:t>Conmutación de Circuitos</a:t>
            </a:r>
            <a:endParaRPr lang="en-US" sz="2200" dirty="0"/>
          </a:p>
        </p:txBody>
      </p:sp>
      <p:sp>
        <p:nvSpPr>
          <p:cNvPr id="4" name="Text 2"/>
          <p:cNvSpPr/>
          <p:nvPr/>
        </p:nvSpPr>
        <p:spPr>
          <a:xfrm>
            <a:off x="793790" y="4206835"/>
            <a:ext cx="6244709" cy="2177415"/>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En la conmutación de circuitos, se establece una conexión dedicada entre el emisor y el receptor antes de que los datos se transmitan. Esta conexión se mantiene activa durante toda la duración de la llamada, incluso si no se están transmitiendo datos. La red telefónica pública es un ejemplo clásico de conmutación de circuitos.</a:t>
            </a:r>
            <a:endParaRPr lang="en-US" sz="1750" dirty="0"/>
          </a:p>
        </p:txBody>
      </p:sp>
      <p:sp>
        <p:nvSpPr>
          <p:cNvPr id="5" name="Text 3"/>
          <p:cNvSpPr/>
          <p:nvPr/>
        </p:nvSpPr>
        <p:spPr>
          <a:xfrm>
            <a:off x="7599521" y="3625691"/>
            <a:ext cx="3046928" cy="354330"/>
          </a:xfrm>
          <a:prstGeom prst="rect">
            <a:avLst/>
          </a:prstGeom>
          <a:noFill/>
          <a:ln/>
        </p:spPr>
        <p:txBody>
          <a:bodyPr wrap="none" lIns="0" tIns="0" rIns="0" bIns="0" rtlCol="0" anchor="t"/>
          <a:lstStyle/>
          <a:p>
            <a:pPr marL="0" indent="0">
              <a:lnSpc>
                <a:spcPts val="2750"/>
              </a:lnSpc>
              <a:buNone/>
            </a:pPr>
            <a:r>
              <a:rPr lang="en-US" sz="2200" dirty="0">
                <a:solidFill>
                  <a:srgbClr val="3257B8"/>
                </a:solidFill>
                <a:latin typeface="Roboto Slab" pitchFamily="34" charset="0"/>
                <a:ea typeface="Roboto Slab" pitchFamily="34" charset="-122"/>
                <a:cs typeface="Roboto Slab" pitchFamily="34" charset="-120"/>
              </a:rPr>
              <a:t>Red Telefónica Pública</a:t>
            </a:r>
            <a:endParaRPr lang="en-US" sz="2200" dirty="0"/>
          </a:p>
        </p:txBody>
      </p:sp>
      <p:sp>
        <p:nvSpPr>
          <p:cNvPr id="6" name="Text 4"/>
          <p:cNvSpPr/>
          <p:nvPr/>
        </p:nvSpPr>
        <p:spPr>
          <a:xfrm>
            <a:off x="7599521" y="4206835"/>
            <a:ext cx="6244709" cy="2177415"/>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En la red telefónica pública, las llamadas se conectan a través de una serie de centrales telefónicas. La señal de voz viaja por un circuito dedicado, asegurando una conexión de alta calidad. Aunque eficaz, este método puede resultar ineficiente si las líneas están ocupadas, ya que no se pueden usar para otras conexiones.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4858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Conmutación de Paquetes (X.25, Frame Relay)</a:t>
            </a:r>
            <a:endParaRPr lang="en-US" sz="4450" dirty="0"/>
          </a:p>
        </p:txBody>
      </p:sp>
      <p:sp>
        <p:nvSpPr>
          <p:cNvPr id="4" name="Shape 1"/>
          <p:cNvSpPr/>
          <p:nvPr/>
        </p:nvSpPr>
        <p:spPr>
          <a:xfrm>
            <a:off x="6280190" y="3061454"/>
            <a:ext cx="396835" cy="396835"/>
          </a:xfrm>
          <a:prstGeom prst="roundRect">
            <a:avLst>
              <a:gd name="adj" fmla="val 8574"/>
            </a:avLst>
          </a:prstGeom>
          <a:solidFill>
            <a:srgbClr val="E9ECF2"/>
          </a:solidFill>
          <a:ln/>
        </p:spPr>
      </p:sp>
      <p:sp>
        <p:nvSpPr>
          <p:cNvPr id="5" name="Text 2"/>
          <p:cNvSpPr/>
          <p:nvPr/>
        </p:nvSpPr>
        <p:spPr>
          <a:xfrm>
            <a:off x="6903839" y="3061454"/>
            <a:ext cx="3041213" cy="708660"/>
          </a:xfrm>
          <a:prstGeom prst="rect">
            <a:avLst/>
          </a:prstGeom>
          <a:noFill/>
          <a:ln/>
        </p:spPr>
        <p:txBody>
          <a:bodyPr wrap="square" lIns="0" tIns="0" rIns="0" bIns="0" rtlCol="0" anchor="t"/>
          <a:lstStyle/>
          <a:p>
            <a:pPr marL="0" indent="0">
              <a:lnSpc>
                <a:spcPts val="2750"/>
              </a:lnSpc>
              <a:buNone/>
            </a:pPr>
            <a:r>
              <a:rPr lang="en-US" sz="2200" dirty="0">
                <a:solidFill>
                  <a:srgbClr val="15213F"/>
                </a:solidFill>
                <a:latin typeface="Roboto Slab" pitchFamily="34" charset="0"/>
                <a:ea typeface="Roboto Slab" pitchFamily="34" charset="-122"/>
                <a:cs typeface="Roboto Slab" pitchFamily="34" charset="-120"/>
              </a:rPr>
              <a:t>Conmutación de Paquetes</a:t>
            </a:r>
            <a:endParaRPr lang="en-US" sz="2200" dirty="0"/>
          </a:p>
        </p:txBody>
      </p:sp>
      <p:sp>
        <p:nvSpPr>
          <p:cNvPr id="6" name="Text 3"/>
          <p:cNvSpPr/>
          <p:nvPr/>
        </p:nvSpPr>
        <p:spPr>
          <a:xfrm>
            <a:off x="6903839" y="3906203"/>
            <a:ext cx="3041213" cy="3266123"/>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En la conmutación de paquetes, los datos se dividen en pequeñas unidades llamadas paquetes. Cada paquete se envía de forma independiente a través de la red, siguiendo la ruta más eficiente, y se reensambla en el destino.</a:t>
            </a:r>
            <a:endParaRPr lang="en-US" sz="1750" dirty="0"/>
          </a:p>
        </p:txBody>
      </p:sp>
      <p:sp>
        <p:nvSpPr>
          <p:cNvPr id="7" name="Shape 4"/>
          <p:cNvSpPr/>
          <p:nvPr/>
        </p:nvSpPr>
        <p:spPr>
          <a:xfrm>
            <a:off x="10171867" y="3061454"/>
            <a:ext cx="396835" cy="396835"/>
          </a:xfrm>
          <a:prstGeom prst="roundRect">
            <a:avLst>
              <a:gd name="adj" fmla="val 8574"/>
            </a:avLst>
          </a:prstGeom>
          <a:solidFill>
            <a:srgbClr val="E9ECF2"/>
          </a:solidFill>
          <a:ln/>
        </p:spPr>
      </p:sp>
      <p:sp>
        <p:nvSpPr>
          <p:cNvPr id="8" name="Text 5"/>
          <p:cNvSpPr/>
          <p:nvPr/>
        </p:nvSpPr>
        <p:spPr>
          <a:xfrm>
            <a:off x="10795516" y="306145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13F"/>
                </a:solidFill>
                <a:latin typeface="Roboto Slab" pitchFamily="34" charset="0"/>
                <a:ea typeface="Roboto Slab" pitchFamily="34" charset="-122"/>
                <a:cs typeface="Roboto Slab" pitchFamily="34" charset="-120"/>
              </a:rPr>
              <a:t>X.25 y Frame Relay</a:t>
            </a:r>
            <a:endParaRPr lang="en-US" sz="2200" dirty="0"/>
          </a:p>
        </p:txBody>
      </p:sp>
      <p:sp>
        <p:nvSpPr>
          <p:cNvPr id="9" name="Text 6"/>
          <p:cNvSpPr/>
          <p:nvPr/>
        </p:nvSpPr>
        <p:spPr>
          <a:xfrm>
            <a:off x="10795516" y="3551872"/>
            <a:ext cx="3041213" cy="3629025"/>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X.25 y Frame Relay son ejemplos de protocolos de conmutación de paquetes. Estos protocolos proporcionan una conexión más flexible y eficiente que la conmutación de circuitos, ya que permiten compartir la capacidad de la red entre varios usuarios.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4023" y="694611"/>
            <a:ext cx="7635954" cy="1346597"/>
          </a:xfrm>
          <a:prstGeom prst="rect">
            <a:avLst/>
          </a:prstGeom>
          <a:noFill/>
          <a:ln/>
        </p:spPr>
        <p:txBody>
          <a:bodyPr wrap="square" lIns="0" tIns="0" rIns="0" bIns="0" rtlCol="0" anchor="t"/>
          <a:lstStyle/>
          <a:p>
            <a:pPr marL="0" indent="0">
              <a:lnSpc>
                <a:spcPts val="5300"/>
              </a:lnSpc>
              <a:buNone/>
            </a:pPr>
            <a:r>
              <a:rPr lang="en-US" sz="4200" dirty="0">
                <a:solidFill>
                  <a:srgbClr val="3257B8"/>
                </a:solidFill>
                <a:latin typeface="Roboto Slab" pitchFamily="34" charset="0"/>
                <a:ea typeface="Roboto Slab" pitchFamily="34" charset="-122"/>
                <a:cs typeface="Roboto Slab" pitchFamily="34" charset="-120"/>
              </a:rPr>
              <a:t>Entramado: Store and Forward</a:t>
            </a:r>
            <a:endParaRPr lang="en-US" sz="4200" dirty="0"/>
          </a:p>
        </p:txBody>
      </p:sp>
      <p:pic>
        <p:nvPicPr>
          <p:cNvPr id="4" name="Image 1" descr="preencoded.png"/>
          <p:cNvPicPr>
            <a:picLocks noChangeAspect="1"/>
          </p:cNvPicPr>
          <p:nvPr/>
        </p:nvPicPr>
        <p:blipFill>
          <a:blip r:embed="rId4"/>
          <a:stretch>
            <a:fillRect/>
          </a:stretch>
        </p:blipFill>
        <p:spPr>
          <a:xfrm>
            <a:off x="754023" y="2364343"/>
            <a:ext cx="1077278" cy="1723549"/>
          </a:xfrm>
          <a:prstGeom prst="rect">
            <a:avLst/>
          </a:prstGeom>
        </p:spPr>
      </p:pic>
      <p:sp>
        <p:nvSpPr>
          <p:cNvPr id="5" name="Text 1"/>
          <p:cNvSpPr/>
          <p:nvPr/>
        </p:nvSpPr>
        <p:spPr>
          <a:xfrm>
            <a:off x="2154436" y="2579727"/>
            <a:ext cx="2693194" cy="336590"/>
          </a:xfrm>
          <a:prstGeom prst="rect">
            <a:avLst/>
          </a:prstGeom>
          <a:noFill/>
          <a:ln/>
        </p:spPr>
        <p:txBody>
          <a:bodyPr wrap="none" lIns="0" tIns="0" rIns="0" bIns="0" rtlCol="0" anchor="t"/>
          <a:lstStyle/>
          <a:p>
            <a:pPr marL="0" indent="0" algn="l">
              <a:lnSpc>
                <a:spcPts val="2650"/>
              </a:lnSpc>
              <a:buNone/>
            </a:pPr>
            <a:r>
              <a:rPr lang="en-US" sz="2100" dirty="0">
                <a:solidFill>
                  <a:srgbClr val="15213F"/>
                </a:solidFill>
                <a:latin typeface="Roboto Slab" pitchFamily="34" charset="0"/>
                <a:ea typeface="Roboto Slab" pitchFamily="34" charset="-122"/>
                <a:cs typeface="Roboto Slab" pitchFamily="34" charset="-120"/>
              </a:rPr>
              <a:t>Recibido</a:t>
            </a:r>
            <a:endParaRPr lang="en-US" sz="2100" dirty="0"/>
          </a:p>
        </p:txBody>
      </p:sp>
      <p:sp>
        <p:nvSpPr>
          <p:cNvPr id="6" name="Text 2"/>
          <p:cNvSpPr/>
          <p:nvPr/>
        </p:nvSpPr>
        <p:spPr>
          <a:xfrm>
            <a:off x="2154436" y="3045500"/>
            <a:ext cx="6235541" cy="344805"/>
          </a:xfrm>
          <a:prstGeom prst="rect">
            <a:avLst/>
          </a:prstGeom>
          <a:noFill/>
          <a:ln/>
        </p:spPr>
        <p:txBody>
          <a:bodyPr wrap="none" lIns="0" tIns="0" rIns="0" bIns="0" rtlCol="0" anchor="t"/>
          <a:lstStyle/>
          <a:p>
            <a:pPr marL="0" indent="0" algn="l">
              <a:lnSpc>
                <a:spcPts val="2700"/>
              </a:lnSpc>
              <a:buNone/>
            </a:pPr>
            <a:r>
              <a:rPr lang="en-US" sz="1650" dirty="0">
                <a:solidFill>
                  <a:srgbClr val="15213F"/>
                </a:solidFill>
                <a:latin typeface="Roboto" pitchFamily="34" charset="0"/>
                <a:ea typeface="Roboto" pitchFamily="34" charset="-122"/>
                <a:cs typeface="Roboto" pitchFamily="34" charset="-120"/>
              </a:rPr>
              <a:t>Un dispositivo de red recibe un paquete de datos.</a:t>
            </a:r>
            <a:endParaRPr lang="en-US" sz="1650" dirty="0"/>
          </a:p>
        </p:txBody>
      </p:sp>
      <p:pic>
        <p:nvPicPr>
          <p:cNvPr id="7" name="Image 2" descr="preencoded.png"/>
          <p:cNvPicPr>
            <a:picLocks noChangeAspect="1"/>
          </p:cNvPicPr>
          <p:nvPr/>
        </p:nvPicPr>
        <p:blipFill>
          <a:blip r:embed="rId5"/>
          <a:stretch>
            <a:fillRect/>
          </a:stretch>
        </p:blipFill>
        <p:spPr>
          <a:xfrm>
            <a:off x="754023" y="4087892"/>
            <a:ext cx="1077278" cy="1723549"/>
          </a:xfrm>
          <a:prstGeom prst="rect">
            <a:avLst/>
          </a:prstGeom>
        </p:spPr>
      </p:pic>
      <p:sp>
        <p:nvSpPr>
          <p:cNvPr id="8" name="Text 3"/>
          <p:cNvSpPr/>
          <p:nvPr/>
        </p:nvSpPr>
        <p:spPr>
          <a:xfrm>
            <a:off x="2154436" y="4303276"/>
            <a:ext cx="2693194" cy="336590"/>
          </a:xfrm>
          <a:prstGeom prst="rect">
            <a:avLst/>
          </a:prstGeom>
          <a:noFill/>
          <a:ln/>
        </p:spPr>
        <p:txBody>
          <a:bodyPr wrap="none" lIns="0" tIns="0" rIns="0" bIns="0" rtlCol="0" anchor="t"/>
          <a:lstStyle/>
          <a:p>
            <a:pPr marL="0" indent="0" algn="l">
              <a:lnSpc>
                <a:spcPts val="2650"/>
              </a:lnSpc>
              <a:buNone/>
            </a:pPr>
            <a:r>
              <a:rPr lang="en-US" sz="2100" dirty="0">
                <a:solidFill>
                  <a:srgbClr val="15213F"/>
                </a:solidFill>
                <a:latin typeface="Roboto Slab" pitchFamily="34" charset="0"/>
                <a:ea typeface="Roboto Slab" pitchFamily="34" charset="-122"/>
                <a:cs typeface="Roboto Slab" pitchFamily="34" charset="-120"/>
              </a:rPr>
              <a:t>Procesado</a:t>
            </a:r>
            <a:endParaRPr lang="en-US" sz="2100" dirty="0"/>
          </a:p>
        </p:txBody>
      </p:sp>
      <p:sp>
        <p:nvSpPr>
          <p:cNvPr id="9" name="Text 4"/>
          <p:cNvSpPr/>
          <p:nvPr/>
        </p:nvSpPr>
        <p:spPr>
          <a:xfrm>
            <a:off x="2154436" y="4769048"/>
            <a:ext cx="6235541" cy="689610"/>
          </a:xfrm>
          <a:prstGeom prst="rect">
            <a:avLst/>
          </a:prstGeom>
          <a:noFill/>
          <a:ln/>
        </p:spPr>
        <p:txBody>
          <a:bodyPr wrap="square" lIns="0" tIns="0" rIns="0" bIns="0" rtlCol="0" anchor="t"/>
          <a:lstStyle/>
          <a:p>
            <a:pPr marL="0" indent="0" algn="l">
              <a:lnSpc>
                <a:spcPts val="2700"/>
              </a:lnSpc>
              <a:buNone/>
            </a:pPr>
            <a:r>
              <a:rPr lang="en-US" sz="1650" dirty="0">
                <a:solidFill>
                  <a:srgbClr val="15213F"/>
                </a:solidFill>
                <a:latin typeface="Roboto" pitchFamily="34" charset="0"/>
                <a:ea typeface="Roboto" pitchFamily="34" charset="-122"/>
                <a:cs typeface="Roboto" pitchFamily="34" charset="-120"/>
              </a:rPr>
              <a:t>El dispositivo de red procesa el paquete de datos, verificando la dirección de destino y seleccionando la ruta óptima.</a:t>
            </a:r>
            <a:endParaRPr lang="en-US" sz="1650" dirty="0"/>
          </a:p>
        </p:txBody>
      </p:sp>
      <p:pic>
        <p:nvPicPr>
          <p:cNvPr id="10" name="Image 3" descr="preencoded.png"/>
          <p:cNvPicPr>
            <a:picLocks noChangeAspect="1"/>
          </p:cNvPicPr>
          <p:nvPr/>
        </p:nvPicPr>
        <p:blipFill>
          <a:blip r:embed="rId6"/>
          <a:stretch>
            <a:fillRect/>
          </a:stretch>
        </p:blipFill>
        <p:spPr>
          <a:xfrm>
            <a:off x="754023" y="5811441"/>
            <a:ext cx="1077278" cy="1723549"/>
          </a:xfrm>
          <a:prstGeom prst="rect">
            <a:avLst/>
          </a:prstGeom>
        </p:spPr>
      </p:pic>
      <p:sp>
        <p:nvSpPr>
          <p:cNvPr id="11" name="Text 5"/>
          <p:cNvSpPr/>
          <p:nvPr/>
        </p:nvSpPr>
        <p:spPr>
          <a:xfrm>
            <a:off x="2154436" y="6026825"/>
            <a:ext cx="2693194" cy="336590"/>
          </a:xfrm>
          <a:prstGeom prst="rect">
            <a:avLst/>
          </a:prstGeom>
          <a:noFill/>
          <a:ln/>
        </p:spPr>
        <p:txBody>
          <a:bodyPr wrap="none" lIns="0" tIns="0" rIns="0" bIns="0" rtlCol="0" anchor="t"/>
          <a:lstStyle/>
          <a:p>
            <a:pPr marL="0" indent="0" algn="l">
              <a:lnSpc>
                <a:spcPts val="2650"/>
              </a:lnSpc>
              <a:buNone/>
            </a:pPr>
            <a:r>
              <a:rPr lang="en-US" sz="2100" dirty="0">
                <a:solidFill>
                  <a:srgbClr val="15213F"/>
                </a:solidFill>
                <a:latin typeface="Roboto Slab" pitchFamily="34" charset="0"/>
                <a:ea typeface="Roboto Slab" pitchFamily="34" charset="-122"/>
                <a:cs typeface="Roboto Slab" pitchFamily="34" charset="-120"/>
              </a:rPr>
              <a:t>Reenviado</a:t>
            </a:r>
            <a:endParaRPr lang="en-US" sz="2100" dirty="0"/>
          </a:p>
        </p:txBody>
      </p:sp>
      <p:sp>
        <p:nvSpPr>
          <p:cNvPr id="12" name="Text 6"/>
          <p:cNvSpPr/>
          <p:nvPr/>
        </p:nvSpPr>
        <p:spPr>
          <a:xfrm>
            <a:off x="2154436" y="6492597"/>
            <a:ext cx="6235541" cy="689610"/>
          </a:xfrm>
          <a:prstGeom prst="rect">
            <a:avLst/>
          </a:prstGeom>
          <a:noFill/>
          <a:ln/>
        </p:spPr>
        <p:txBody>
          <a:bodyPr wrap="square" lIns="0" tIns="0" rIns="0" bIns="0" rtlCol="0" anchor="t"/>
          <a:lstStyle/>
          <a:p>
            <a:pPr marL="0" indent="0" algn="l">
              <a:lnSpc>
                <a:spcPts val="2700"/>
              </a:lnSpc>
              <a:buNone/>
            </a:pPr>
            <a:r>
              <a:rPr lang="en-US" sz="1650" dirty="0">
                <a:solidFill>
                  <a:srgbClr val="15213F"/>
                </a:solidFill>
                <a:latin typeface="Roboto" pitchFamily="34" charset="0"/>
                <a:ea typeface="Roboto" pitchFamily="34" charset="-122"/>
                <a:cs typeface="Roboto" pitchFamily="34" charset="-120"/>
              </a:rPr>
              <a:t>El dispositivo de red reenvía el paquete de datos a través de la red, siguiendo la ruta seleccionada.</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3997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Celdas: ATM</a:t>
            </a:r>
            <a:endParaRPr lang="en-US" sz="4450" dirty="0"/>
          </a:p>
        </p:txBody>
      </p:sp>
      <p:pic>
        <p:nvPicPr>
          <p:cNvPr id="4" name="Image 1" descr="preencoded.png"/>
          <p:cNvPicPr>
            <a:picLocks noChangeAspect="1"/>
          </p:cNvPicPr>
          <p:nvPr/>
        </p:nvPicPr>
        <p:blipFill>
          <a:blip r:embed="rId4"/>
          <a:stretch>
            <a:fillRect/>
          </a:stretch>
        </p:blipFill>
        <p:spPr>
          <a:xfrm>
            <a:off x="793790" y="4688919"/>
            <a:ext cx="566976" cy="566976"/>
          </a:xfrm>
          <a:prstGeom prst="rect">
            <a:avLst/>
          </a:prstGeom>
        </p:spPr>
      </p:pic>
      <p:sp>
        <p:nvSpPr>
          <p:cNvPr id="5" name="Text 1"/>
          <p:cNvSpPr/>
          <p:nvPr/>
        </p:nvSpPr>
        <p:spPr>
          <a:xfrm>
            <a:off x="793790" y="5482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ATM</a:t>
            </a:r>
            <a:endParaRPr lang="en-US" sz="2200" dirty="0"/>
          </a:p>
        </p:txBody>
      </p:sp>
      <p:sp>
        <p:nvSpPr>
          <p:cNvPr id="6" name="Text 2"/>
          <p:cNvSpPr/>
          <p:nvPr/>
        </p:nvSpPr>
        <p:spPr>
          <a:xfrm>
            <a:off x="793790" y="5973128"/>
            <a:ext cx="4120753" cy="1451610"/>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ATM (Asynchronous Transfer Mode) es una tecnología de conmutación de paquetes que utiliza celdas fijas de tamaño pequeño para transmitir datos.</a:t>
            </a:r>
            <a:endParaRPr lang="en-US" sz="1750" dirty="0"/>
          </a:p>
        </p:txBody>
      </p:sp>
      <p:pic>
        <p:nvPicPr>
          <p:cNvPr id="7" name="Image 2" descr="preencoded.png"/>
          <p:cNvPicPr>
            <a:picLocks noChangeAspect="1"/>
          </p:cNvPicPr>
          <p:nvPr/>
        </p:nvPicPr>
        <p:blipFill>
          <a:blip r:embed="rId5"/>
          <a:stretch>
            <a:fillRect/>
          </a:stretch>
        </p:blipFill>
        <p:spPr>
          <a:xfrm>
            <a:off x="5254704" y="4688919"/>
            <a:ext cx="566976" cy="566976"/>
          </a:xfrm>
          <a:prstGeom prst="rect">
            <a:avLst/>
          </a:prstGeom>
        </p:spPr>
      </p:pic>
      <p:sp>
        <p:nvSpPr>
          <p:cNvPr id="8" name="Text 3"/>
          <p:cNvSpPr/>
          <p:nvPr/>
        </p:nvSpPr>
        <p:spPr>
          <a:xfrm>
            <a:off x="5254704" y="5482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Alta Velocidad</a:t>
            </a:r>
            <a:endParaRPr lang="en-US" sz="2200" dirty="0"/>
          </a:p>
        </p:txBody>
      </p:sp>
      <p:sp>
        <p:nvSpPr>
          <p:cNvPr id="9" name="Text 4"/>
          <p:cNvSpPr/>
          <p:nvPr/>
        </p:nvSpPr>
        <p:spPr>
          <a:xfrm>
            <a:off x="5254704" y="5973128"/>
            <a:ext cx="4120872" cy="1451610"/>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ATM permite transmitir datos a alta velocidad debido a la naturaleza fija de las celdas y la dedicación de las rutas de transmisión.</a:t>
            </a:r>
            <a:endParaRPr lang="en-US" sz="1750" dirty="0"/>
          </a:p>
        </p:txBody>
      </p:sp>
      <p:pic>
        <p:nvPicPr>
          <p:cNvPr id="10" name="Image 3" descr="preencoded.png"/>
          <p:cNvPicPr>
            <a:picLocks noChangeAspect="1"/>
          </p:cNvPicPr>
          <p:nvPr/>
        </p:nvPicPr>
        <p:blipFill>
          <a:blip r:embed="rId6"/>
          <a:stretch>
            <a:fillRect/>
          </a:stretch>
        </p:blipFill>
        <p:spPr>
          <a:xfrm>
            <a:off x="9715738" y="4688919"/>
            <a:ext cx="566976" cy="566976"/>
          </a:xfrm>
          <a:prstGeom prst="rect">
            <a:avLst/>
          </a:prstGeom>
        </p:spPr>
      </p:pic>
      <p:sp>
        <p:nvSpPr>
          <p:cNvPr id="11" name="Text 5"/>
          <p:cNvSpPr/>
          <p:nvPr/>
        </p:nvSpPr>
        <p:spPr>
          <a:xfrm>
            <a:off x="9715738" y="5482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Calidad de Servicio</a:t>
            </a:r>
            <a:endParaRPr lang="en-US" sz="2200" dirty="0"/>
          </a:p>
        </p:txBody>
      </p:sp>
      <p:sp>
        <p:nvSpPr>
          <p:cNvPr id="12" name="Text 6"/>
          <p:cNvSpPr/>
          <p:nvPr/>
        </p:nvSpPr>
        <p:spPr>
          <a:xfrm>
            <a:off x="9715738" y="5973128"/>
            <a:ext cx="4120753" cy="1451610"/>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ATM ofrece diferentes niveles de calidad de servicio, lo que permite priorizar el tráfico de datos en función de sus necesidades.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644985"/>
            <a:ext cx="7730966" cy="708779"/>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Definición de Multiplexación</a:t>
            </a:r>
            <a:endParaRPr lang="en-US" sz="4450" dirty="0"/>
          </a:p>
        </p:txBody>
      </p:sp>
      <p:sp>
        <p:nvSpPr>
          <p:cNvPr id="4" name="Text 1"/>
          <p:cNvSpPr/>
          <p:nvPr/>
        </p:nvSpPr>
        <p:spPr>
          <a:xfrm>
            <a:off x="793790" y="5693926"/>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La multiplexación es una técnica que permite combinar varios canales de datos individuales en un solo canal de transmisión. Esto permite optimizar el uso del ancho de banda y la capacidad de las redes de comunicación.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774508"/>
            <a:ext cx="6739771" cy="708779"/>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TDM: División de Tiempo</a:t>
            </a:r>
            <a:endParaRPr lang="en-US" sz="4450" dirty="0"/>
          </a:p>
        </p:txBody>
      </p:sp>
      <p:pic>
        <p:nvPicPr>
          <p:cNvPr id="3" name="Image 0" descr="preencoded.png"/>
          <p:cNvPicPr>
            <a:picLocks noChangeAspect="1"/>
          </p:cNvPicPr>
          <p:nvPr/>
        </p:nvPicPr>
        <p:blipFill>
          <a:blip r:embed="rId3"/>
          <a:stretch>
            <a:fillRect/>
          </a:stretch>
        </p:blipFill>
        <p:spPr>
          <a:xfrm>
            <a:off x="2978348" y="2936915"/>
            <a:ext cx="2152055" cy="807958"/>
          </a:xfrm>
          <a:prstGeom prst="rect">
            <a:avLst/>
          </a:prstGeom>
        </p:spPr>
      </p:pic>
      <p:sp>
        <p:nvSpPr>
          <p:cNvPr id="4" name="Text 1"/>
          <p:cNvSpPr/>
          <p:nvPr/>
        </p:nvSpPr>
        <p:spPr>
          <a:xfrm>
            <a:off x="3995976" y="3201233"/>
            <a:ext cx="116800" cy="453509"/>
          </a:xfrm>
          <a:prstGeom prst="rect">
            <a:avLst/>
          </a:prstGeom>
          <a:noFill/>
          <a:ln/>
        </p:spPr>
        <p:txBody>
          <a:bodyPr wrap="none" lIns="0" tIns="0" rIns="0" bIns="0" rtlCol="0" anchor="t"/>
          <a:lstStyle/>
          <a:p>
            <a:pPr marL="0" indent="0" algn="ctr">
              <a:lnSpc>
                <a:spcPts val="3550"/>
              </a:lnSpc>
              <a:buNone/>
            </a:pPr>
            <a:r>
              <a:rPr lang="en-US" sz="2200" dirty="0">
                <a:solidFill>
                  <a:srgbClr val="15213F"/>
                </a:solidFill>
                <a:latin typeface="Roboto Slab" pitchFamily="34" charset="0"/>
                <a:ea typeface="Roboto Slab" pitchFamily="34" charset="-122"/>
                <a:cs typeface="Roboto Slab" pitchFamily="34" charset="-120"/>
              </a:rPr>
              <a:t>1</a:t>
            </a:r>
            <a:endParaRPr lang="en-US" sz="2200" dirty="0"/>
          </a:p>
        </p:txBody>
      </p:sp>
      <p:sp>
        <p:nvSpPr>
          <p:cNvPr id="5" name="Text 2"/>
          <p:cNvSpPr/>
          <p:nvPr/>
        </p:nvSpPr>
        <p:spPr>
          <a:xfrm>
            <a:off x="5357217" y="3163729"/>
            <a:ext cx="1020604"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Tiempo</a:t>
            </a:r>
            <a:endParaRPr lang="en-US" sz="2200" dirty="0"/>
          </a:p>
        </p:txBody>
      </p:sp>
      <p:sp>
        <p:nvSpPr>
          <p:cNvPr id="6" name="Shape 3"/>
          <p:cNvSpPr/>
          <p:nvPr/>
        </p:nvSpPr>
        <p:spPr>
          <a:xfrm>
            <a:off x="5187077" y="3757970"/>
            <a:ext cx="8592860" cy="15240"/>
          </a:xfrm>
          <a:prstGeom prst="roundRect">
            <a:avLst>
              <a:gd name="adj" fmla="val 223256"/>
            </a:avLst>
          </a:prstGeom>
          <a:solidFill>
            <a:srgbClr val="CFD2D8"/>
          </a:solidFill>
          <a:ln/>
        </p:spPr>
      </p:sp>
      <p:pic>
        <p:nvPicPr>
          <p:cNvPr id="7" name="Image 1" descr="preencoded.png"/>
          <p:cNvPicPr>
            <a:picLocks noChangeAspect="1"/>
          </p:cNvPicPr>
          <p:nvPr/>
        </p:nvPicPr>
        <p:blipFill>
          <a:blip r:embed="rId4"/>
          <a:stretch>
            <a:fillRect/>
          </a:stretch>
        </p:blipFill>
        <p:spPr>
          <a:xfrm>
            <a:off x="1902381" y="3801547"/>
            <a:ext cx="4304109" cy="807958"/>
          </a:xfrm>
          <a:prstGeom prst="rect">
            <a:avLst/>
          </a:prstGeom>
        </p:spPr>
      </p:pic>
      <p:sp>
        <p:nvSpPr>
          <p:cNvPr id="8" name="Text 4"/>
          <p:cNvSpPr/>
          <p:nvPr/>
        </p:nvSpPr>
        <p:spPr>
          <a:xfrm>
            <a:off x="3976092" y="3978712"/>
            <a:ext cx="156567" cy="453509"/>
          </a:xfrm>
          <a:prstGeom prst="rect">
            <a:avLst/>
          </a:prstGeom>
          <a:noFill/>
          <a:ln/>
        </p:spPr>
        <p:txBody>
          <a:bodyPr wrap="none" lIns="0" tIns="0" rIns="0" bIns="0" rtlCol="0" anchor="t"/>
          <a:lstStyle/>
          <a:p>
            <a:pPr marL="0" indent="0" algn="ctr">
              <a:lnSpc>
                <a:spcPts val="3550"/>
              </a:lnSpc>
              <a:buNone/>
            </a:pPr>
            <a:r>
              <a:rPr lang="en-US" sz="2200" dirty="0">
                <a:solidFill>
                  <a:srgbClr val="15213F"/>
                </a:solidFill>
                <a:latin typeface="Roboto Slab" pitchFamily="34" charset="0"/>
                <a:ea typeface="Roboto Slab" pitchFamily="34" charset="-122"/>
                <a:cs typeface="Roboto Slab" pitchFamily="34" charset="-120"/>
              </a:rPr>
              <a:t>2</a:t>
            </a:r>
            <a:endParaRPr lang="en-US" sz="2200" dirty="0"/>
          </a:p>
        </p:txBody>
      </p:sp>
      <p:sp>
        <p:nvSpPr>
          <p:cNvPr id="9" name="Text 5"/>
          <p:cNvSpPr/>
          <p:nvPr/>
        </p:nvSpPr>
        <p:spPr>
          <a:xfrm>
            <a:off x="6433304" y="4028361"/>
            <a:ext cx="1107996"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División</a:t>
            </a:r>
            <a:endParaRPr lang="en-US" sz="2200" dirty="0"/>
          </a:p>
        </p:txBody>
      </p:sp>
      <p:sp>
        <p:nvSpPr>
          <p:cNvPr id="10" name="Shape 6"/>
          <p:cNvSpPr/>
          <p:nvPr/>
        </p:nvSpPr>
        <p:spPr>
          <a:xfrm>
            <a:off x="6263164" y="4622602"/>
            <a:ext cx="7516773" cy="15240"/>
          </a:xfrm>
          <a:prstGeom prst="roundRect">
            <a:avLst>
              <a:gd name="adj" fmla="val 223256"/>
            </a:avLst>
          </a:prstGeom>
          <a:solidFill>
            <a:srgbClr val="CFD2D8"/>
          </a:solidFill>
          <a:ln/>
        </p:spPr>
      </p:sp>
      <p:pic>
        <p:nvPicPr>
          <p:cNvPr id="11" name="Image 2" descr="preencoded.png"/>
          <p:cNvPicPr>
            <a:picLocks noChangeAspect="1"/>
          </p:cNvPicPr>
          <p:nvPr/>
        </p:nvPicPr>
        <p:blipFill>
          <a:blip r:embed="rId5"/>
          <a:stretch>
            <a:fillRect/>
          </a:stretch>
        </p:blipFill>
        <p:spPr>
          <a:xfrm>
            <a:off x="826294" y="4666178"/>
            <a:ext cx="6456164" cy="807958"/>
          </a:xfrm>
          <a:prstGeom prst="rect">
            <a:avLst/>
          </a:prstGeom>
        </p:spPr>
      </p:pic>
      <p:sp>
        <p:nvSpPr>
          <p:cNvPr id="12" name="Text 7"/>
          <p:cNvSpPr/>
          <p:nvPr/>
        </p:nvSpPr>
        <p:spPr>
          <a:xfrm>
            <a:off x="3977759" y="4843343"/>
            <a:ext cx="153114" cy="453509"/>
          </a:xfrm>
          <a:prstGeom prst="rect">
            <a:avLst/>
          </a:prstGeom>
          <a:noFill/>
          <a:ln/>
        </p:spPr>
        <p:txBody>
          <a:bodyPr wrap="none" lIns="0" tIns="0" rIns="0" bIns="0" rtlCol="0" anchor="t"/>
          <a:lstStyle/>
          <a:p>
            <a:pPr marL="0" indent="0" algn="ctr">
              <a:lnSpc>
                <a:spcPts val="3550"/>
              </a:lnSpc>
              <a:buNone/>
            </a:pPr>
            <a:r>
              <a:rPr lang="en-US" sz="2200" dirty="0">
                <a:solidFill>
                  <a:srgbClr val="15213F"/>
                </a:solidFill>
                <a:latin typeface="Roboto Slab" pitchFamily="34" charset="0"/>
                <a:ea typeface="Roboto Slab" pitchFamily="34" charset="-122"/>
                <a:cs typeface="Roboto Slab" pitchFamily="34" charset="-120"/>
              </a:rPr>
              <a:t>3</a:t>
            </a:r>
            <a:endParaRPr lang="en-US" sz="2200" dirty="0"/>
          </a:p>
        </p:txBody>
      </p:sp>
      <p:sp>
        <p:nvSpPr>
          <p:cNvPr id="13" name="Text 8"/>
          <p:cNvSpPr/>
          <p:nvPr/>
        </p:nvSpPr>
        <p:spPr>
          <a:xfrm>
            <a:off x="7509272" y="4892993"/>
            <a:ext cx="656511"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TDM</a:t>
            </a:r>
            <a:endParaRPr lang="en-US" sz="2200" dirty="0"/>
          </a:p>
        </p:txBody>
      </p:sp>
      <p:sp>
        <p:nvSpPr>
          <p:cNvPr id="14" name="Text 9"/>
          <p:cNvSpPr/>
          <p:nvPr/>
        </p:nvSpPr>
        <p:spPr>
          <a:xfrm>
            <a:off x="793790" y="5729288"/>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En la división de tiempo (TDM), los datos de varios canales se entrelazan en el tiempo, asignando a cada canal un intervalo de tiempo específico. El multiplexor divide el tiempo en slots, y cada slot se asigna a un canal específico.</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717834"/>
            <a:ext cx="7623453" cy="708779"/>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FDM: División de Frecuencia</a:t>
            </a:r>
            <a:endParaRPr lang="en-US" sz="4450" dirty="0"/>
          </a:p>
        </p:txBody>
      </p:sp>
      <p:sp>
        <p:nvSpPr>
          <p:cNvPr id="3" name="Shape 1"/>
          <p:cNvSpPr/>
          <p:nvPr/>
        </p:nvSpPr>
        <p:spPr>
          <a:xfrm>
            <a:off x="793790" y="2880241"/>
            <a:ext cx="2173724" cy="807958"/>
          </a:xfrm>
          <a:prstGeom prst="roundRect">
            <a:avLst>
              <a:gd name="adj" fmla="val 4211"/>
            </a:avLst>
          </a:prstGeom>
          <a:solidFill>
            <a:srgbClr val="E9ECF2"/>
          </a:solidFill>
          <a:ln/>
        </p:spPr>
      </p:sp>
      <p:sp>
        <p:nvSpPr>
          <p:cNvPr id="4" name="Text 2"/>
          <p:cNvSpPr/>
          <p:nvPr/>
        </p:nvSpPr>
        <p:spPr>
          <a:xfrm>
            <a:off x="1020604" y="3057406"/>
            <a:ext cx="116800" cy="453509"/>
          </a:xfrm>
          <a:prstGeom prst="rect">
            <a:avLst/>
          </a:prstGeom>
          <a:noFill/>
          <a:ln/>
        </p:spPr>
        <p:txBody>
          <a:bodyPr wrap="none" lIns="0" tIns="0" rIns="0" bIns="0" rtlCol="0" anchor="t"/>
          <a:lstStyle/>
          <a:p>
            <a:pPr marL="0" indent="0" algn="ctr">
              <a:lnSpc>
                <a:spcPts val="3550"/>
              </a:lnSpc>
              <a:buNone/>
            </a:pPr>
            <a:r>
              <a:rPr lang="en-US" sz="2200" dirty="0">
                <a:solidFill>
                  <a:srgbClr val="15213F"/>
                </a:solidFill>
                <a:latin typeface="Roboto Slab" pitchFamily="34" charset="0"/>
                <a:ea typeface="Roboto Slab" pitchFamily="34" charset="-122"/>
                <a:cs typeface="Roboto Slab" pitchFamily="34" charset="-120"/>
              </a:rPr>
              <a:t>1</a:t>
            </a:r>
            <a:endParaRPr lang="en-US" sz="2200" dirty="0"/>
          </a:p>
        </p:txBody>
      </p:sp>
      <p:sp>
        <p:nvSpPr>
          <p:cNvPr id="5" name="Text 3"/>
          <p:cNvSpPr/>
          <p:nvPr/>
        </p:nvSpPr>
        <p:spPr>
          <a:xfrm>
            <a:off x="3194328" y="3107055"/>
            <a:ext cx="1483043"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Frecuencia</a:t>
            </a:r>
            <a:endParaRPr lang="en-US" sz="2200" dirty="0"/>
          </a:p>
        </p:txBody>
      </p:sp>
      <p:sp>
        <p:nvSpPr>
          <p:cNvPr id="6" name="Shape 4"/>
          <p:cNvSpPr/>
          <p:nvPr/>
        </p:nvSpPr>
        <p:spPr>
          <a:xfrm>
            <a:off x="3080861" y="3672959"/>
            <a:ext cx="10642402" cy="15240"/>
          </a:xfrm>
          <a:prstGeom prst="roundRect">
            <a:avLst>
              <a:gd name="adj" fmla="val 223256"/>
            </a:avLst>
          </a:prstGeom>
          <a:solidFill>
            <a:srgbClr val="CFD2D8"/>
          </a:solidFill>
          <a:ln/>
        </p:spPr>
      </p:sp>
      <p:sp>
        <p:nvSpPr>
          <p:cNvPr id="7" name="Shape 5"/>
          <p:cNvSpPr/>
          <p:nvPr/>
        </p:nvSpPr>
        <p:spPr>
          <a:xfrm>
            <a:off x="793790" y="3801547"/>
            <a:ext cx="4347567" cy="807958"/>
          </a:xfrm>
          <a:prstGeom prst="roundRect">
            <a:avLst>
              <a:gd name="adj" fmla="val 4211"/>
            </a:avLst>
          </a:prstGeom>
          <a:solidFill>
            <a:srgbClr val="E9ECF2"/>
          </a:solidFill>
          <a:ln/>
        </p:spPr>
      </p:sp>
      <p:sp>
        <p:nvSpPr>
          <p:cNvPr id="8" name="Text 6"/>
          <p:cNvSpPr/>
          <p:nvPr/>
        </p:nvSpPr>
        <p:spPr>
          <a:xfrm>
            <a:off x="1020604" y="3978712"/>
            <a:ext cx="156567" cy="453509"/>
          </a:xfrm>
          <a:prstGeom prst="rect">
            <a:avLst/>
          </a:prstGeom>
          <a:noFill/>
          <a:ln/>
        </p:spPr>
        <p:txBody>
          <a:bodyPr wrap="none" lIns="0" tIns="0" rIns="0" bIns="0" rtlCol="0" anchor="t"/>
          <a:lstStyle/>
          <a:p>
            <a:pPr marL="0" indent="0" algn="ctr">
              <a:lnSpc>
                <a:spcPts val="3550"/>
              </a:lnSpc>
              <a:buNone/>
            </a:pPr>
            <a:r>
              <a:rPr lang="en-US" sz="2200" dirty="0">
                <a:solidFill>
                  <a:srgbClr val="15213F"/>
                </a:solidFill>
                <a:latin typeface="Roboto Slab" pitchFamily="34" charset="0"/>
                <a:ea typeface="Roboto Slab" pitchFamily="34" charset="-122"/>
                <a:cs typeface="Roboto Slab" pitchFamily="34" charset="-120"/>
              </a:rPr>
              <a:t>2</a:t>
            </a:r>
            <a:endParaRPr lang="en-US" sz="2200" dirty="0"/>
          </a:p>
        </p:txBody>
      </p:sp>
      <p:sp>
        <p:nvSpPr>
          <p:cNvPr id="9" name="Text 7"/>
          <p:cNvSpPr/>
          <p:nvPr/>
        </p:nvSpPr>
        <p:spPr>
          <a:xfrm>
            <a:off x="5368171" y="4028361"/>
            <a:ext cx="1107996"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División</a:t>
            </a:r>
            <a:endParaRPr lang="en-US" sz="2200" dirty="0"/>
          </a:p>
        </p:txBody>
      </p:sp>
      <p:sp>
        <p:nvSpPr>
          <p:cNvPr id="10" name="Shape 8"/>
          <p:cNvSpPr/>
          <p:nvPr/>
        </p:nvSpPr>
        <p:spPr>
          <a:xfrm>
            <a:off x="5254704" y="4594265"/>
            <a:ext cx="8468558" cy="15240"/>
          </a:xfrm>
          <a:prstGeom prst="roundRect">
            <a:avLst>
              <a:gd name="adj" fmla="val 223256"/>
            </a:avLst>
          </a:prstGeom>
          <a:solidFill>
            <a:srgbClr val="CFD2D8"/>
          </a:solidFill>
          <a:ln/>
        </p:spPr>
      </p:sp>
      <p:sp>
        <p:nvSpPr>
          <p:cNvPr id="11" name="Shape 9"/>
          <p:cNvSpPr/>
          <p:nvPr/>
        </p:nvSpPr>
        <p:spPr>
          <a:xfrm>
            <a:off x="793790" y="4722852"/>
            <a:ext cx="6521410" cy="807958"/>
          </a:xfrm>
          <a:prstGeom prst="roundRect">
            <a:avLst>
              <a:gd name="adj" fmla="val 4211"/>
            </a:avLst>
          </a:prstGeom>
          <a:solidFill>
            <a:srgbClr val="E9ECF2"/>
          </a:solidFill>
          <a:ln/>
        </p:spPr>
      </p:sp>
      <p:sp>
        <p:nvSpPr>
          <p:cNvPr id="12" name="Text 10"/>
          <p:cNvSpPr/>
          <p:nvPr/>
        </p:nvSpPr>
        <p:spPr>
          <a:xfrm>
            <a:off x="1020604" y="4900017"/>
            <a:ext cx="153114" cy="453509"/>
          </a:xfrm>
          <a:prstGeom prst="rect">
            <a:avLst/>
          </a:prstGeom>
          <a:noFill/>
          <a:ln/>
        </p:spPr>
        <p:txBody>
          <a:bodyPr wrap="none" lIns="0" tIns="0" rIns="0" bIns="0" rtlCol="0" anchor="t"/>
          <a:lstStyle/>
          <a:p>
            <a:pPr marL="0" indent="0" algn="ctr">
              <a:lnSpc>
                <a:spcPts val="3550"/>
              </a:lnSpc>
              <a:buNone/>
            </a:pPr>
            <a:r>
              <a:rPr lang="en-US" sz="2200" dirty="0">
                <a:solidFill>
                  <a:srgbClr val="15213F"/>
                </a:solidFill>
                <a:latin typeface="Roboto Slab" pitchFamily="34" charset="0"/>
                <a:ea typeface="Roboto Slab" pitchFamily="34" charset="-122"/>
                <a:cs typeface="Roboto Slab" pitchFamily="34" charset="-120"/>
              </a:rPr>
              <a:t>3</a:t>
            </a:r>
            <a:endParaRPr lang="en-US" sz="2200" dirty="0"/>
          </a:p>
        </p:txBody>
      </p:sp>
      <p:sp>
        <p:nvSpPr>
          <p:cNvPr id="13" name="Text 11"/>
          <p:cNvSpPr/>
          <p:nvPr/>
        </p:nvSpPr>
        <p:spPr>
          <a:xfrm>
            <a:off x="7542014" y="4949666"/>
            <a:ext cx="63567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FDM</a:t>
            </a:r>
            <a:endParaRPr lang="en-US" sz="2200" dirty="0"/>
          </a:p>
        </p:txBody>
      </p:sp>
      <p:sp>
        <p:nvSpPr>
          <p:cNvPr id="14" name="Text 12"/>
          <p:cNvSpPr/>
          <p:nvPr/>
        </p:nvSpPr>
        <p:spPr>
          <a:xfrm>
            <a:off x="793790" y="5785961"/>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En la división de frecuencia (FDM), los datos de varios canales se transmiten en diferentes bandas de frecuencia. El multiplexor divide el espectro de frecuencia en bandas, y cada banda se asigna a un canal específico.</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774</Words>
  <Application>Microsoft Office PowerPoint</Application>
  <PresentationFormat>Personalizado</PresentationFormat>
  <Paragraphs>70</Paragraphs>
  <Slides>11</Slides>
  <Notes>10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vt:i4>
      </vt:variant>
    </vt:vector>
  </HeadingPairs>
  <TitlesOfParts>
    <vt:vector size="17" baseType="lpstr">
      <vt:lpstr>Roboto</vt:lpstr>
      <vt:lpstr>Roboto Slab</vt:lpstr>
      <vt:lpstr>Calibri</vt:lpstr>
      <vt:lpstr>Roboto Bold</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Ricardo Murguia</cp:lastModifiedBy>
  <cp:revision>2</cp:revision>
  <dcterms:created xsi:type="dcterms:W3CDTF">2024-12-03T13:48:21Z</dcterms:created>
  <dcterms:modified xsi:type="dcterms:W3CDTF">2024-12-03T13:55:38Z</dcterms:modified>
</cp:coreProperties>
</file>